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84" r:id="rId3"/>
    <p:sldId id="309" r:id="rId4"/>
    <p:sldId id="319" r:id="rId5"/>
    <p:sldId id="314" r:id="rId6"/>
    <p:sldId id="322" r:id="rId7"/>
    <p:sldId id="257" r:id="rId8"/>
    <p:sldId id="321" r:id="rId9"/>
    <p:sldId id="292" r:id="rId10"/>
    <p:sldId id="297" r:id="rId11"/>
    <p:sldId id="307" r:id="rId12"/>
    <p:sldId id="285" r:id="rId13"/>
    <p:sldId id="275" r:id="rId14"/>
    <p:sldId id="293" r:id="rId15"/>
    <p:sldId id="299" r:id="rId16"/>
    <p:sldId id="263" r:id="rId17"/>
    <p:sldId id="281" r:id="rId18"/>
    <p:sldId id="262" r:id="rId19"/>
    <p:sldId id="264" r:id="rId20"/>
    <p:sldId id="265" r:id="rId21"/>
    <p:sldId id="324" r:id="rId22"/>
    <p:sldId id="326" r:id="rId23"/>
    <p:sldId id="258" r:id="rId24"/>
    <p:sldId id="259" r:id="rId25"/>
    <p:sldId id="260" r:id="rId26"/>
    <p:sldId id="327" r:id="rId27"/>
    <p:sldId id="328" r:id="rId28"/>
    <p:sldId id="329" r:id="rId29"/>
    <p:sldId id="330" r:id="rId30"/>
    <p:sldId id="282" r:id="rId31"/>
    <p:sldId id="268" r:id="rId32"/>
    <p:sldId id="267" r:id="rId33"/>
    <p:sldId id="273" r:id="rId34"/>
    <p:sldId id="331" r:id="rId35"/>
    <p:sldId id="325" r:id="rId36"/>
    <p:sldId id="332" r:id="rId37"/>
    <p:sldId id="271" r:id="rId38"/>
    <p:sldId id="283" r:id="rId39"/>
    <p:sldId id="333" r:id="rId40"/>
    <p:sldId id="286" r:id="rId41"/>
    <p:sldId id="334" r:id="rId42"/>
    <p:sldId id="279" r:id="rId43"/>
    <p:sldId id="272" r:id="rId44"/>
    <p:sldId id="336" r:id="rId45"/>
    <p:sldId id="337" r:id="rId46"/>
    <p:sldId id="338" r:id="rId47"/>
    <p:sldId id="339" r:id="rId48"/>
    <p:sldId id="340" r:id="rId49"/>
    <p:sldId id="280" r:id="rId50"/>
    <p:sldId id="261" r:id="rId51"/>
    <p:sldId id="278" r:id="rId52"/>
    <p:sldId id="341" r:id="rId53"/>
    <p:sldId id="342" r:id="rId54"/>
    <p:sldId id="343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43"/>
    <p:restoredTop sz="73725" autoAdjust="0"/>
  </p:normalViewPr>
  <p:slideViewPr>
    <p:cSldViewPr snapToGrid="0" snapToObjects="1">
      <p:cViewPr varScale="1">
        <p:scale>
          <a:sx n="80" d="100"/>
          <a:sy n="80" d="100"/>
        </p:scale>
        <p:origin x="232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6D58A6-1DC7-224E-B706-1909E9EE3F16}" type="datetimeFigureOut">
              <a:rPr lang="en-US" smtClean="0"/>
              <a:t>8/8/21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224E6B-BDF4-5347-ADA1-78B516CB5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331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24E6B-BDF4-5347-ADA1-78B516CB59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903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25DD8-7507-A24F-8B22-91BFF3EC74F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3570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25DD8-7507-A24F-8B22-91BFF3EC74F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119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AF2824-A55A-EE47-ABBB-09E26DA4055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24E6B-BDF4-5347-ADA1-78B516CB59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20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24E6B-BDF4-5347-ADA1-78B516CB59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264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24E6B-BDF4-5347-ADA1-78B516CB59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28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22749-9DA0-0D46-B05D-16E216D583B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557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22749-9DA0-0D46-B05D-16E216D583B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86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22749-9DA0-0D46-B05D-16E216D583B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136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24E6B-BDF4-5347-ADA1-78B516CB595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319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FDEA4-361B-674A-8C9E-A08C215EDA91}" type="datetimeFigureOut">
              <a:rPr lang="en-US" smtClean="0"/>
              <a:t>8/8/21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64AF-E22A-3241-8379-C9CAF2EF0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010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FDEA4-361B-674A-8C9E-A08C215EDA91}" type="datetimeFigureOut">
              <a:rPr lang="en-US" smtClean="0"/>
              <a:t>8/8/21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64AF-E22A-3241-8379-C9CAF2EF0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093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FDEA4-361B-674A-8C9E-A08C215EDA91}" type="datetimeFigureOut">
              <a:rPr lang="en-US" smtClean="0"/>
              <a:t>8/8/21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64AF-E22A-3241-8379-C9CAF2EF0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001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DCC2E97B-A548-3542-873E-67C77477DDC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73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FDEA4-361B-674A-8C9E-A08C215EDA91}" type="datetimeFigureOut">
              <a:rPr lang="en-US" smtClean="0"/>
              <a:t>8/8/21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64AF-E22A-3241-8379-C9CAF2EF0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17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FDEA4-361B-674A-8C9E-A08C215EDA91}" type="datetimeFigureOut">
              <a:rPr lang="en-US" smtClean="0"/>
              <a:t>8/8/21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64AF-E22A-3241-8379-C9CAF2EF0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43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FDEA4-361B-674A-8C9E-A08C215EDA91}" type="datetimeFigureOut">
              <a:rPr lang="en-US" smtClean="0"/>
              <a:t>8/8/21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64AF-E22A-3241-8379-C9CAF2EF0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351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FDEA4-361B-674A-8C9E-A08C215EDA91}" type="datetimeFigureOut">
              <a:rPr lang="en-US" smtClean="0"/>
              <a:t>8/8/21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64AF-E22A-3241-8379-C9CAF2EF0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82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FDEA4-361B-674A-8C9E-A08C215EDA91}" type="datetimeFigureOut">
              <a:rPr lang="en-US" smtClean="0"/>
              <a:t>8/8/21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64AF-E22A-3241-8379-C9CAF2EF0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743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FDEA4-361B-674A-8C9E-A08C215EDA91}" type="datetimeFigureOut">
              <a:rPr lang="en-US" smtClean="0"/>
              <a:t>8/8/21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64AF-E22A-3241-8379-C9CAF2EF0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1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FDEA4-361B-674A-8C9E-A08C215EDA91}" type="datetimeFigureOut">
              <a:rPr lang="en-US" smtClean="0"/>
              <a:t>8/8/21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64AF-E22A-3241-8379-C9CAF2EF0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333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FDEA4-361B-674A-8C9E-A08C215EDA91}" type="datetimeFigureOut">
              <a:rPr lang="en-US" smtClean="0"/>
              <a:t>8/8/21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64AF-E22A-3241-8379-C9CAF2EF0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91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FDEA4-361B-674A-8C9E-A08C215EDA91}" type="datetimeFigureOut">
              <a:rPr lang="en-US" smtClean="0"/>
              <a:t>8/8/21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864AF-E22A-3241-8379-C9CAF2EF0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28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tparchman@unr.edu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9572" y="505122"/>
            <a:ext cx="6264856" cy="5847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HELVETICA LIGHT" panose="020B0403020202020204" pitchFamily="34" charset="0"/>
                <a:cs typeface="Calibri Light" panose="020F0302020204030204" pitchFamily="34" charset="0"/>
              </a:rPr>
              <a:t>2021 GAIN </a:t>
            </a:r>
          </a:p>
          <a:p>
            <a:pPr algn="ctr"/>
            <a:endParaRPr lang="en-US" sz="2800" dirty="0">
              <a:latin typeface="Helvetica Light" panose="020B040302020202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en-US" sz="2800" dirty="0">
                <a:latin typeface="Helvetica Light" panose="020B0403020202020204" pitchFamily="34" charset="0"/>
                <a:cs typeface="Calibri Light" panose="020F0302020204030204" pitchFamily="34" charset="0"/>
              </a:rPr>
              <a:t>Module 5:</a:t>
            </a:r>
          </a:p>
          <a:p>
            <a:pPr algn="ctr"/>
            <a:endParaRPr lang="en-US" dirty="0">
              <a:latin typeface="Helvetica Light" panose="020B040302020202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en-US" sz="2800" b="1" dirty="0">
                <a:latin typeface="HELVETICA LIGHT" panose="020B0403020202020204" pitchFamily="34" charset="0"/>
                <a:cs typeface="Calibri Light" panose="020F0302020204030204" pitchFamily="34" charset="0"/>
              </a:rPr>
              <a:t>Computational Tools for Data Science</a:t>
            </a:r>
          </a:p>
          <a:p>
            <a:pPr algn="ctr"/>
            <a:endParaRPr lang="en-US" sz="2800" dirty="0">
              <a:latin typeface="Helvetica Light" panose="020B040302020202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en-US" sz="2800" dirty="0">
                <a:latin typeface="Helvetica Light" panose="020B0403020202020204" pitchFamily="34" charset="0"/>
                <a:cs typeface="Calibri Light" panose="020F0302020204030204" pitchFamily="34" charset="0"/>
              </a:rPr>
              <a:t>Dr. Thomas Parchman</a:t>
            </a:r>
          </a:p>
          <a:p>
            <a:pPr algn="ctr"/>
            <a:r>
              <a:rPr lang="en-US" sz="2000" dirty="0">
                <a:latin typeface="Helvetica Light" panose="020B0403020202020204" pitchFamily="34" charset="0"/>
                <a:cs typeface="Calibri Light" panose="020F0302020204030204" pitchFamily="34" charset="0"/>
              </a:rPr>
              <a:t>Associate Professor </a:t>
            </a:r>
          </a:p>
          <a:p>
            <a:pPr algn="ctr"/>
            <a:r>
              <a:rPr lang="en-US" sz="2000" dirty="0">
                <a:latin typeface="Helvetica Light" panose="020B0403020202020204" pitchFamily="34" charset="0"/>
                <a:cs typeface="Calibri Light" panose="020F0302020204030204" pitchFamily="34" charset="0"/>
              </a:rPr>
              <a:t>Biology Department</a:t>
            </a:r>
          </a:p>
          <a:p>
            <a:pPr algn="ctr"/>
            <a:r>
              <a:rPr lang="en-US" sz="2000" dirty="0">
                <a:latin typeface="Helvetica Light" panose="020B0403020202020204" pitchFamily="34" charset="0"/>
                <a:cs typeface="Calibri Light" panose="020F0302020204030204" pitchFamily="34" charset="0"/>
                <a:hlinkClick r:id="rId2"/>
              </a:rPr>
              <a:t>tparchman@unr.edu</a:t>
            </a:r>
            <a:endParaRPr lang="en-US" sz="2000" dirty="0">
              <a:latin typeface="Helvetica Light" panose="020B0403020202020204" pitchFamily="34" charset="0"/>
              <a:cs typeface="Calibri Light" panose="020F0302020204030204" pitchFamily="34" charset="0"/>
            </a:endParaRPr>
          </a:p>
          <a:p>
            <a:pPr algn="ctr"/>
            <a:endParaRPr lang="en-US" sz="2000" dirty="0">
              <a:latin typeface="Helvetica Light" panose="020B0403020202020204" pitchFamily="34" charset="0"/>
              <a:cs typeface="Calibri Light" panose="020F0302020204030204" pitchFamily="34" charset="0"/>
            </a:endParaRPr>
          </a:p>
          <a:p>
            <a:pPr algn="ctr"/>
            <a:endParaRPr lang="en-US" sz="2000" dirty="0">
              <a:latin typeface="Helvetica Light" panose="020B040302020202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en-US" sz="2800" dirty="0">
                <a:latin typeface="Helvetica Light" panose="020B0403020202020204" pitchFamily="34" charset="0"/>
                <a:cs typeface="Calibri Light" panose="020F0302020204030204" pitchFamily="34" charset="0"/>
              </a:rPr>
              <a:t>Trevor </a:t>
            </a:r>
            <a:r>
              <a:rPr lang="en-US" sz="2800" dirty="0" err="1">
                <a:latin typeface="Helvetica Light" panose="020B0403020202020204" pitchFamily="34" charset="0"/>
                <a:cs typeface="Calibri Light" panose="020F0302020204030204" pitchFamily="34" charset="0"/>
              </a:rPr>
              <a:t>Faske</a:t>
            </a:r>
            <a:endParaRPr lang="en-US" sz="2800" dirty="0">
              <a:latin typeface="Helvetica Light" panose="020B040302020202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en-US" sz="2000" dirty="0">
                <a:latin typeface="Helvetica Light" panose="020B0403020202020204" pitchFamily="34" charset="0"/>
                <a:cs typeface="Calibri Light" panose="020F0302020204030204" pitchFamily="34" charset="0"/>
              </a:rPr>
              <a:t>PhD student</a:t>
            </a:r>
          </a:p>
          <a:p>
            <a:pPr algn="ctr"/>
            <a:r>
              <a:rPr lang="en-US" sz="2000" dirty="0">
                <a:latin typeface="Helvetica Light" panose="020B0403020202020204" pitchFamily="34" charset="0"/>
                <a:cs typeface="Calibri Light" panose="020F0302020204030204" pitchFamily="34" charset="0"/>
              </a:rPr>
              <a:t>Ecology, Evolution, and Conservation Biology </a:t>
            </a:r>
          </a:p>
          <a:p>
            <a:pPr algn="ctr"/>
            <a:endParaRPr lang="en-US" sz="2000" dirty="0">
              <a:latin typeface="Helvetica Light" panose="020B040302020202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869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8-07 at 2.47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526" y="1893767"/>
            <a:ext cx="5186947" cy="380188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216526" y="761995"/>
            <a:ext cx="6684211" cy="5989054"/>
            <a:chOff x="1216526" y="761995"/>
            <a:chExt cx="6684211" cy="5989054"/>
          </a:xfrm>
        </p:grpSpPr>
        <p:sp>
          <p:nvSpPr>
            <p:cNvPr id="3" name="Oval 2"/>
            <p:cNvSpPr/>
            <p:nvPr/>
          </p:nvSpPr>
          <p:spPr>
            <a:xfrm>
              <a:off x="1216526" y="761995"/>
              <a:ext cx="6684211" cy="5989054"/>
            </a:xfrm>
            <a:prstGeom prst="ellipse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>
              <a:stCxn id="3" idx="7"/>
              <a:endCxn id="3" idx="3"/>
            </p:cNvCxnSpPr>
            <p:nvPr/>
          </p:nvCxnSpPr>
          <p:spPr>
            <a:xfrm flipH="1">
              <a:off x="2195406" y="1639072"/>
              <a:ext cx="4726451" cy="423490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503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768" y="172418"/>
            <a:ext cx="8927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Light" panose="020B0403020202020204" pitchFamily="34" charset="0"/>
              </a:rPr>
              <a:t>High performance computing clusters are accessed and run with Unix (or Linux)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07167" y="6128357"/>
            <a:ext cx="7340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Unix tools: </a:t>
            </a:r>
            <a:r>
              <a:rPr lang="en-US" dirty="0" err="1">
                <a:latin typeface="Helvetica Light" panose="020B0403020202020204" pitchFamily="34" charset="0"/>
              </a:rPr>
              <a:t>ssh</a:t>
            </a:r>
            <a:r>
              <a:rPr lang="en-US" dirty="0">
                <a:latin typeface="Helvetica Light" panose="020B0403020202020204" pitchFamily="34" charset="0"/>
              </a:rPr>
              <a:t>, sftp, </a:t>
            </a:r>
            <a:r>
              <a:rPr lang="en-US" dirty="0" err="1">
                <a:latin typeface="Helvetica Light" panose="020B0403020202020204" pitchFamily="34" charset="0"/>
              </a:rPr>
              <a:t>wget</a:t>
            </a:r>
            <a:r>
              <a:rPr lang="en-US" dirty="0">
                <a:latin typeface="Helvetica Light" panose="020B0403020202020204" pitchFamily="34" charset="0"/>
              </a:rPr>
              <a:t>, ftp, job schedulers (</a:t>
            </a:r>
            <a:r>
              <a:rPr lang="en-US" dirty="0" err="1">
                <a:latin typeface="Helvetica Light" panose="020B0403020202020204" pitchFamily="34" charset="0"/>
              </a:rPr>
              <a:t>slurm</a:t>
            </a:r>
            <a:r>
              <a:rPr lang="en-US" dirty="0">
                <a:latin typeface="Helvetica Light" panose="020B0403020202020204" pitchFamily="34" charset="0"/>
              </a:rPr>
              <a:t>, </a:t>
            </a:r>
            <a:r>
              <a:rPr lang="en-US" dirty="0" err="1">
                <a:latin typeface="Helvetica Light" panose="020B0403020202020204" pitchFamily="34" charset="0"/>
              </a:rPr>
              <a:t>sungrid</a:t>
            </a:r>
            <a:r>
              <a:rPr lang="en-US" dirty="0">
                <a:latin typeface="Helvetica Light" panose="020B0403020202020204" pitchFamily="34" charset="0"/>
              </a:rPr>
              <a:t> engine)</a:t>
            </a:r>
          </a:p>
          <a:p>
            <a:endParaRPr lang="en-US" dirty="0">
              <a:latin typeface="Helvetica Light" panose="020B0403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741" y="1429790"/>
            <a:ext cx="6307655" cy="420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32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2777" y="537606"/>
            <a:ext cx="6258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Light" panose="020B0403020202020204" pitchFamily="34" charset="0"/>
              </a:rPr>
              <a:t>At the end of this module, you should: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6599" y="1611413"/>
            <a:ext cx="820803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Light" panose="020B0403020202020204" pitchFamily="34" charset="0"/>
              </a:rPr>
              <a:t>1. Be comfortable with using Unix for basic navigation and data manipulation</a:t>
            </a:r>
          </a:p>
          <a:p>
            <a:pPr marL="342900" indent="-342900">
              <a:buAutoNum type="arabicPeriod"/>
            </a:pPr>
            <a:endParaRPr lang="en-US" sz="2000" dirty="0">
              <a:latin typeface="Helvetica Light" panose="020B0403020202020204" pitchFamily="34" charset="0"/>
            </a:endParaRPr>
          </a:p>
          <a:p>
            <a:pPr lvl="1"/>
            <a:r>
              <a:rPr lang="en-US" sz="2000" b="1" dirty="0">
                <a:latin typeface="HELVETICA LIGHT" panose="020B0403020202020204" pitchFamily="34" charset="0"/>
              </a:rPr>
              <a:t>And feel equipped to start learning more</a:t>
            </a:r>
          </a:p>
          <a:p>
            <a:pPr marL="342900" indent="-342900">
              <a:buAutoNum type="arabicPeriod"/>
            </a:pPr>
            <a:endParaRPr lang="en-US" sz="2000" dirty="0">
              <a:latin typeface="Helvetica Light" panose="020B0403020202020204" pitchFamily="34" charset="0"/>
            </a:endParaRPr>
          </a:p>
          <a:p>
            <a:r>
              <a:rPr lang="en-US" sz="2000" dirty="0">
                <a:latin typeface="Helvetica Light" panose="020B0403020202020204" pitchFamily="34" charset="0"/>
              </a:rPr>
              <a:t>2. Be able to write basic programs in Python (and feel encouraged to learn more on your own).</a:t>
            </a:r>
          </a:p>
          <a:p>
            <a:endParaRPr lang="en-US" sz="2000" dirty="0">
              <a:latin typeface="Helvetica Light" panose="020B0403020202020204" pitchFamily="34" charset="0"/>
            </a:endParaRPr>
          </a:p>
          <a:p>
            <a:r>
              <a:rPr lang="en-US" sz="2000" b="1" dirty="0">
                <a:latin typeface="Helvetica Light" panose="020B0403020202020204" pitchFamily="34" charset="0"/>
              </a:rPr>
              <a:t>	</a:t>
            </a:r>
            <a:r>
              <a:rPr lang="en-US" sz="2000" b="1" dirty="0">
                <a:latin typeface="HELVETICA LIGHT" panose="020B0403020202020204" pitchFamily="34" charset="0"/>
              </a:rPr>
              <a:t>And feel equipped to start learning more</a:t>
            </a:r>
          </a:p>
          <a:p>
            <a:pPr marL="342900" indent="-342900">
              <a:buAutoNum type="arabicPeriod"/>
            </a:pPr>
            <a:endParaRPr lang="en-US" sz="2000" dirty="0">
              <a:latin typeface="Helvetica Light" panose="020B0403020202020204" pitchFamily="34" charset="0"/>
            </a:endParaRPr>
          </a:p>
          <a:p>
            <a:r>
              <a:rPr lang="en-US" sz="2000" dirty="0">
                <a:latin typeface="Helvetica Light" panose="020B0403020202020204" pitchFamily="34" charset="0"/>
              </a:rPr>
              <a:t>3. Feel enabled to work with big data, and motivated and capable of learning more on your own.</a:t>
            </a:r>
          </a:p>
          <a:p>
            <a:endParaRPr lang="en-US" sz="2000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317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84381" y="283506"/>
            <a:ext cx="3578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HELVETICA LIGHT" panose="020B0403020202020204" pitchFamily="34" charset="0"/>
              </a:rPr>
              <a:t>Course Resources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75438" y="1125495"/>
            <a:ext cx="435526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1. Computer with </a:t>
            </a:r>
            <a:r>
              <a:rPr lang="en-US" b="1" dirty="0">
                <a:latin typeface="HELVETICA LIGHT" panose="020B0403020202020204" pitchFamily="34" charset="0"/>
              </a:rPr>
              <a:t>Unix</a:t>
            </a:r>
            <a:r>
              <a:rPr lang="en-US" dirty="0">
                <a:latin typeface="Helvetica Light" panose="020B0403020202020204" pitchFamily="34" charset="0"/>
              </a:rPr>
              <a:t> and </a:t>
            </a:r>
            <a:r>
              <a:rPr lang="en-US" b="1" dirty="0">
                <a:latin typeface="HELVETICA LIGHT" panose="020B0403020202020204" pitchFamily="34" charset="0"/>
              </a:rPr>
              <a:t>Python</a:t>
            </a:r>
            <a:r>
              <a:rPr lang="en-US" dirty="0">
                <a:latin typeface="Helvetica Light" panose="020B0403020202020204" pitchFamily="34" charset="0"/>
              </a:rPr>
              <a:t> installed, preferably mac or machine running </a:t>
            </a:r>
            <a:r>
              <a:rPr lang="en-US" dirty="0" err="1">
                <a:latin typeface="Helvetica Light" panose="020B0403020202020204" pitchFamily="34" charset="0"/>
              </a:rPr>
              <a:t>linux</a:t>
            </a:r>
            <a:r>
              <a:rPr lang="en-US" dirty="0">
                <a:latin typeface="Helvetica Light" panose="020B0403020202020204" pitchFamily="34" charset="0"/>
              </a:rPr>
              <a:t>.</a:t>
            </a:r>
          </a:p>
          <a:p>
            <a:pPr marL="342900" indent="-342900">
              <a:buAutoNum type="arabicPeriod"/>
            </a:pPr>
            <a:endParaRPr lang="en-US" dirty="0">
              <a:latin typeface="Helvetica Light" panose="020B0403020202020204" pitchFamily="34" charset="0"/>
            </a:endParaRPr>
          </a:p>
          <a:p>
            <a:r>
              <a:rPr lang="en-US" dirty="0">
                <a:latin typeface="Helvetica Light" panose="020B0403020202020204" pitchFamily="34" charset="0"/>
              </a:rPr>
              <a:t>2. Supplementary data and problem sets for projects will be provided on the </a:t>
            </a:r>
            <a:r>
              <a:rPr lang="en-US" b="1" dirty="0">
                <a:latin typeface="HELVETICA LIGHT" panose="020B0403020202020204" pitchFamily="34" charset="0"/>
              </a:rPr>
              <a:t>module </a:t>
            </a:r>
            <a:r>
              <a:rPr lang="en-US" b="1" dirty="0" err="1">
                <a:latin typeface="HELVETICA LIGHT" panose="020B0403020202020204" pitchFamily="34" charset="0"/>
              </a:rPr>
              <a:t>github</a:t>
            </a:r>
            <a:r>
              <a:rPr lang="en-US" b="1" dirty="0">
                <a:latin typeface="HELVETICA LIGHT" panose="020B0403020202020204" pitchFamily="34" charset="0"/>
              </a:rPr>
              <a:t> page</a:t>
            </a:r>
            <a:r>
              <a:rPr lang="en-US" dirty="0">
                <a:latin typeface="Helvetica Light" panose="020B0403020202020204" pitchFamily="34" charset="0"/>
              </a:rPr>
              <a:t>.</a:t>
            </a:r>
          </a:p>
          <a:p>
            <a:endParaRPr lang="en-US" dirty="0">
              <a:latin typeface="Helvetica Light" panose="020B0403020202020204" pitchFamily="34" charset="0"/>
            </a:endParaRPr>
          </a:p>
          <a:p>
            <a:r>
              <a:rPr lang="en-US" dirty="0">
                <a:latin typeface="Helvetica Light" panose="020B0403020202020204" pitchFamily="34" charset="0"/>
              </a:rPr>
              <a:t>3. Recommended book (to left), and supplemental </a:t>
            </a:r>
            <a:r>
              <a:rPr lang="en-US" dirty="0" err="1">
                <a:latin typeface="Helvetica Light" panose="020B0403020202020204" pitchFamily="34" charset="0"/>
              </a:rPr>
              <a:t>unix</a:t>
            </a:r>
            <a:r>
              <a:rPr lang="en-US" dirty="0">
                <a:latin typeface="Helvetica Light" panose="020B0403020202020204" pitchFamily="34" charset="0"/>
              </a:rPr>
              <a:t> material from ”Unix and Perl to the Rescue”, </a:t>
            </a:r>
            <a:r>
              <a:rPr lang="en-US" dirty="0" err="1">
                <a:latin typeface="Helvetica Light" panose="020B0403020202020204" pitchFamily="34" charset="0"/>
              </a:rPr>
              <a:t>Bradnam</a:t>
            </a:r>
            <a:r>
              <a:rPr lang="en-US" dirty="0">
                <a:latin typeface="Helvetica Light" panose="020B0403020202020204" pitchFamily="34" charset="0"/>
              </a:rPr>
              <a:t> and Korf.</a:t>
            </a:r>
          </a:p>
          <a:p>
            <a:endParaRPr lang="en-US" dirty="0">
              <a:latin typeface="Helvetica Light" panose="020B0403020202020204" pitchFamily="34" charset="0"/>
            </a:endParaRPr>
          </a:p>
        </p:txBody>
      </p:sp>
      <p:pic>
        <p:nvPicPr>
          <p:cNvPr id="1026" name="Picture 2" descr="Amazon.com: Practical Computing for Biologists (9780878933914 ...">
            <a:extLst>
              <a:ext uri="{FF2B5EF4-FFF2-40B4-BE49-F238E27FC236}">
                <a16:creationId xmlns:a16="http://schemas.microsoft.com/office/drawing/2014/main" id="{D88692E2-0C35-7540-88D6-1DF3B4FAB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1" y="1199635"/>
            <a:ext cx="3964871" cy="475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9330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0978" y="166481"/>
            <a:ext cx="8418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Module site</a:t>
            </a: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: 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https://</a:t>
            </a:r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github.com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tparchman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/GAIN_summer2021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5963" y="5584492"/>
            <a:ext cx="82080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Helvetica Light" panose="020B0403020202020204" pitchFamily="34" charset="0"/>
                <a:cs typeface="Calibri Light" panose="020F0302020204030204" pitchFamily="34" charset="0"/>
              </a:rPr>
              <a:t>Primers and task/problem assignments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 Light" panose="020B0403020202020204" pitchFamily="34" charset="0"/>
                <a:cs typeface="Calibri Light" panose="020F0302020204030204" pitchFamily="34" charset="0"/>
              </a:rPr>
              <a:t>Supplemental material for learning Unix and Python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 Light" panose="020B0403020202020204" pitchFamily="34" charset="0"/>
                <a:cs typeface="Calibri Light" panose="020F0302020204030204" pitchFamily="34" charset="0"/>
              </a:rPr>
              <a:t>Repositories for sharing code with each other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53CFACB-7A31-7B48-BEB6-95C046FD8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28" y="850937"/>
            <a:ext cx="6864096" cy="457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200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24293" y="183781"/>
            <a:ext cx="68860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 LIGHT" panose="020B0403020202020204" pitchFamily="34" charset="0"/>
              </a:rPr>
              <a:t>Other suggested resources:</a:t>
            </a:r>
          </a:p>
          <a:p>
            <a:endParaRPr lang="en-US" sz="3200" dirty="0">
              <a:latin typeface="Helvetica Light" panose="020B0403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1999" y="1237916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6599" y="1080882"/>
            <a:ext cx="80483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>
                <a:latin typeface="Helvetica Light" panose="020B0403020202020204" pitchFamily="34" charset="0"/>
              </a:rPr>
              <a:t>Primer for a supplemental book that is very useful for Unix (and Perl if you so desire)</a:t>
            </a:r>
          </a:p>
          <a:p>
            <a:r>
              <a:rPr lang="en-US" sz="2000" b="1" dirty="0">
                <a:latin typeface="HELVETICA LIGHT" panose="020B0403020202020204" pitchFamily="34" charset="0"/>
              </a:rPr>
              <a:t>	http://</a:t>
            </a:r>
            <a:r>
              <a:rPr lang="en-US" sz="2000" b="1" dirty="0" err="1">
                <a:latin typeface="HELVETICA LIGHT" panose="020B0403020202020204" pitchFamily="34" charset="0"/>
              </a:rPr>
              <a:t>korflab.ucdavis.edu</a:t>
            </a:r>
            <a:r>
              <a:rPr lang="en-US" sz="2000" b="1" dirty="0">
                <a:latin typeface="HELVETICA LIGHT" panose="020B0403020202020204" pitchFamily="34" charset="0"/>
              </a:rPr>
              <a:t>/</a:t>
            </a:r>
            <a:r>
              <a:rPr lang="en-US" sz="2000" b="1" dirty="0" err="1">
                <a:latin typeface="HELVETICA LIGHT" panose="020B0403020202020204" pitchFamily="34" charset="0"/>
              </a:rPr>
              <a:t>Unix_and_Perl</a:t>
            </a:r>
            <a:r>
              <a:rPr lang="en-US" sz="2000" b="1" dirty="0">
                <a:latin typeface="HELVETICA LIGHT" panose="020B0403020202020204" pitchFamily="34" charset="0"/>
              </a:rPr>
              <a:t>/</a:t>
            </a:r>
            <a:r>
              <a:rPr lang="en-US" sz="2000" b="1" dirty="0" err="1">
                <a:latin typeface="HELVETICA LIGHT" panose="020B0403020202020204" pitchFamily="34" charset="0"/>
              </a:rPr>
              <a:t>current.html</a:t>
            </a:r>
            <a:endParaRPr lang="en-US" sz="2000" b="1" dirty="0">
              <a:latin typeface="HELVETICA LIGHT" panose="020B0403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995AAF-5AE3-C249-A7F9-A52FCC073F7A}"/>
              </a:ext>
            </a:extLst>
          </p:cNvPr>
          <p:cNvSpPr txBox="1"/>
          <p:nvPr/>
        </p:nvSpPr>
        <p:spPr>
          <a:xfrm>
            <a:off x="736598" y="2317463"/>
            <a:ext cx="8048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Light" panose="020B0403020202020204" pitchFamily="34" charset="0"/>
              </a:rPr>
              <a:t>- Python documentation:</a:t>
            </a:r>
          </a:p>
          <a:p>
            <a:r>
              <a:rPr lang="en-US" sz="2000" b="1" dirty="0">
                <a:latin typeface="Helvetica Light" panose="020B0403020202020204" pitchFamily="34" charset="0"/>
              </a:rPr>
              <a:t>	https://</a:t>
            </a:r>
            <a:r>
              <a:rPr lang="en-US" sz="2000" b="1" dirty="0" err="1">
                <a:latin typeface="Helvetica Light" panose="020B0403020202020204" pitchFamily="34" charset="0"/>
              </a:rPr>
              <a:t>docs.python.org</a:t>
            </a:r>
            <a:r>
              <a:rPr lang="en-US" sz="2000" b="1" dirty="0">
                <a:latin typeface="Helvetica Light" panose="020B0403020202020204" pitchFamily="34" charset="0"/>
              </a:rPr>
              <a:t>/3/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3B6DD5-2A8B-5047-A53D-B4727E18A489}"/>
              </a:ext>
            </a:extLst>
          </p:cNvPr>
          <p:cNvSpPr txBox="1"/>
          <p:nvPr/>
        </p:nvSpPr>
        <p:spPr>
          <a:xfrm>
            <a:off x="761999" y="3246267"/>
            <a:ext cx="8048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Light" panose="020B0403020202020204" pitchFamily="34" charset="0"/>
              </a:rPr>
              <a:t>- Online Python for Biologists (by Martin):</a:t>
            </a:r>
          </a:p>
          <a:p>
            <a:r>
              <a:rPr lang="en-US" sz="2000" b="1" dirty="0">
                <a:latin typeface="Helvetica Light" panose="020B0403020202020204" pitchFamily="34" charset="0"/>
              </a:rPr>
              <a:t>	https://</a:t>
            </a:r>
            <a:r>
              <a:rPr lang="en-US" sz="2000" b="1" dirty="0" err="1">
                <a:latin typeface="Helvetica Light" panose="020B0403020202020204" pitchFamily="34" charset="0"/>
              </a:rPr>
              <a:t>pythonforbiologists.com</a:t>
            </a:r>
            <a:r>
              <a:rPr lang="en-US" sz="2000" b="1" dirty="0">
                <a:latin typeface="Helvetica Light" panose="020B0403020202020204" pitchFamily="34" charset="0"/>
              </a:rPr>
              <a:t>/introduction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03A1C4-20A0-E147-8B3C-71518C787C55}"/>
              </a:ext>
            </a:extLst>
          </p:cNvPr>
          <p:cNvSpPr/>
          <p:nvPr/>
        </p:nvSpPr>
        <p:spPr>
          <a:xfrm>
            <a:off x="761999" y="5352447"/>
            <a:ext cx="67717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 Light" panose="020B0403020202020204" pitchFamily="34" charset="0"/>
              </a:rPr>
              <a:t>- Python guru (excellent, has built in </a:t>
            </a:r>
            <a:r>
              <a:rPr lang="en-US" sz="2000" dirty="0" err="1">
                <a:latin typeface="Helvetica Light" panose="020B0403020202020204" pitchFamily="34" charset="0"/>
              </a:rPr>
              <a:t>interpretter</a:t>
            </a:r>
            <a:r>
              <a:rPr lang="en-US" sz="2000" dirty="0">
                <a:latin typeface="Helvetica Light" panose="020B0403020202020204" pitchFamily="34" charset="0"/>
              </a:rPr>
              <a:t>)</a:t>
            </a:r>
          </a:p>
          <a:p>
            <a:r>
              <a:rPr lang="en-US" sz="2000" b="1" dirty="0">
                <a:latin typeface="HELVETICA LIGHT" panose="020B0403020202020204" pitchFamily="34" charset="0"/>
              </a:rPr>
              <a:t>	https://</a:t>
            </a:r>
            <a:r>
              <a:rPr lang="en-US" sz="2000" b="1" dirty="0" err="1">
                <a:latin typeface="HELVETICA LIGHT" panose="020B0403020202020204" pitchFamily="34" charset="0"/>
              </a:rPr>
              <a:t>thepythonguru.com</a:t>
            </a:r>
            <a:r>
              <a:rPr lang="en-US" sz="2000" b="1" dirty="0">
                <a:latin typeface="HELVETICA LIGHT" panose="020B0403020202020204" pitchFamily="34" charset="0"/>
              </a:rPr>
              <a:t>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55D2E4-D592-5C4D-9B7D-4B26F18EE8AE}"/>
              </a:ext>
            </a:extLst>
          </p:cNvPr>
          <p:cNvSpPr txBox="1"/>
          <p:nvPr/>
        </p:nvSpPr>
        <p:spPr>
          <a:xfrm>
            <a:off x="761999" y="4299357"/>
            <a:ext cx="8048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Light" panose="020B0403020202020204" pitchFamily="34" charset="0"/>
              </a:rPr>
              <a:t>- Learn Python Interactive (has built in </a:t>
            </a:r>
            <a:r>
              <a:rPr lang="en-US" sz="2000" dirty="0" err="1">
                <a:latin typeface="Helvetica Light" panose="020B0403020202020204" pitchFamily="34" charset="0"/>
              </a:rPr>
              <a:t>interpretter</a:t>
            </a:r>
            <a:r>
              <a:rPr lang="en-US" sz="2000" dirty="0">
                <a:latin typeface="Helvetica Light" panose="020B0403020202020204" pitchFamily="34" charset="0"/>
              </a:rPr>
              <a:t>)</a:t>
            </a:r>
          </a:p>
          <a:p>
            <a:r>
              <a:rPr lang="en-US" sz="2000" b="1" dirty="0">
                <a:latin typeface="HELVETICA LIGHT" panose="020B0403020202020204" pitchFamily="34" charset="0"/>
              </a:rPr>
              <a:t>	https://</a:t>
            </a:r>
            <a:r>
              <a:rPr lang="en-US" sz="2000" b="1" dirty="0" err="1">
                <a:latin typeface="HELVETICA LIGHT" panose="020B0403020202020204" pitchFamily="34" charset="0"/>
              </a:rPr>
              <a:t>www.learnpython.org</a:t>
            </a:r>
            <a:r>
              <a:rPr lang="en-US" sz="2000" b="1" dirty="0">
                <a:latin typeface="HELVETICA LIGHT" panose="020B0403020202020204" pitchFamily="34" charset="0"/>
              </a:rPr>
              <a:t>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2125A1-9FB5-6748-8ACE-C090ED804245}"/>
              </a:ext>
            </a:extLst>
          </p:cNvPr>
          <p:cNvSpPr txBox="1"/>
          <p:nvPr/>
        </p:nvSpPr>
        <p:spPr>
          <a:xfrm>
            <a:off x="1276248" y="6488668"/>
            <a:ext cx="7019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HELVETICA LIGHT" panose="020B0403020202020204" pitchFamily="34" charset="0"/>
              </a:rPr>
              <a:t>*I suggest bookmarking a few of the above and revisiting regularly</a:t>
            </a:r>
          </a:p>
        </p:txBody>
      </p:sp>
    </p:spTree>
    <p:extLst>
      <p:ext uri="{BB962C8B-B14F-4D97-AF65-F5344CB8AC3E}">
        <p14:creationId xmlns:p14="http://schemas.microsoft.com/office/powerpoint/2010/main" val="904368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19284" y="395100"/>
            <a:ext cx="835887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HELVETICA LIGHT" panose="020B0403020202020204" pitchFamily="34" charset="0"/>
              </a:rPr>
              <a:t>Day 1: Introduction to Unix</a:t>
            </a:r>
            <a:endParaRPr lang="en-US" sz="2000" dirty="0">
              <a:latin typeface="Helvetica Light" panose="020B0403020202020204" pitchFamily="34" charset="0"/>
            </a:endParaRPr>
          </a:p>
          <a:p>
            <a:r>
              <a:rPr lang="en-US" sz="2000" dirty="0">
                <a:latin typeface="Helvetica Light" panose="020B0403020202020204" pitchFamily="34" charset="0"/>
              </a:rPr>
              <a:t>	- directory navigation, moving, copying, syncing</a:t>
            </a:r>
          </a:p>
          <a:p>
            <a:r>
              <a:rPr lang="en-US" sz="2000" dirty="0">
                <a:latin typeface="Helvetica Light" panose="020B0403020202020204" pitchFamily="34" charset="0"/>
              </a:rPr>
              <a:t>	- basic Unix tools for efficient data handling</a:t>
            </a:r>
          </a:p>
          <a:p>
            <a:endParaRPr lang="en-US" sz="2000" dirty="0">
              <a:latin typeface="Helvetica Light" panose="020B0403020202020204" pitchFamily="34" charset="0"/>
            </a:endParaRPr>
          </a:p>
          <a:p>
            <a:r>
              <a:rPr lang="en-US" sz="2000" b="1" dirty="0">
                <a:latin typeface="HELVETICA LIGHT" panose="020B0403020202020204" pitchFamily="34" charset="0"/>
              </a:rPr>
              <a:t>Day 2: Python I</a:t>
            </a:r>
          </a:p>
          <a:p>
            <a:r>
              <a:rPr lang="en-US" sz="2000" b="1" dirty="0">
                <a:latin typeface="HELVETICA LIGHT" panose="020B0403020202020204" pitchFamily="34" charset="0"/>
              </a:rPr>
              <a:t>	</a:t>
            </a:r>
            <a:r>
              <a:rPr lang="en-US" sz="2000" dirty="0">
                <a:latin typeface="Helvetica Light" panose="020B0403020202020204" pitchFamily="34" charset="0"/>
              </a:rPr>
              <a:t>- getting oriented with Python</a:t>
            </a:r>
            <a:endParaRPr lang="en-US" sz="2000" b="1" dirty="0">
              <a:latin typeface="HELVETICA LIGHT" panose="020B0403020202020204" pitchFamily="34" charset="0"/>
            </a:endParaRPr>
          </a:p>
          <a:p>
            <a:r>
              <a:rPr lang="en-US" sz="2000" b="1" dirty="0">
                <a:latin typeface="Helvetica Light" panose="020B0403020202020204" pitchFamily="34" charset="0"/>
              </a:rPr>
              <a:t>	</a:t>
            </a:r>
            <a:r>
              <a:rPr lang="en-US" sz="2000" dirty="0">
                <a:latin typeface="Helvetica Light" panose="020B0403020202020204" pitchFamily="34" charset="0"/>
              </a:rPr>
              <a:t>- first Python scripts, variable types, data structures</a:t>
            </a:r>
          </a:p>
          <a:p>
            <a:r>
              <a:rPr lang="en-US" sz="2000" dirty="0">
                <a:latin typeface="Helvetica Light" panose="020B0403020202020204" pitchFamily="34" charset="0"/>
              </a:rPr>
              <a:t>	</a:t>
            </a:r>
          </a:p>
          <a:p>
            <a:r>
              <a:rPr lang="en-US" sz="2000" b="1" dirty="0">
                <a:latin typeface="HELVETICA LIGHT" panose="020B0403020202020204" pitchFamily="34" charset="0"/>
              </a:rPr>
              <a:t>Day 3: Python II</a:t>
            </a:r>
          </a:p>
          <a:p>
            <a:r>
              <a:rPr lang="en-US" sz="2000" dirty="0">
                <a:latin typeface="Helvetica Light" panose="020B0403020202020204" pitchFamily="34" charset="0"/>
              </a:rPr>
              <a:t>	- lists</a:t>
            </a:r>
          </a:p>
          <a:p>
            <a:r>
              <a:rPr lang="en-US" sz="2000" b="1" dirty="0">
                <a:latin typeface="HELVETICA LIGHT" panose="020B0403020202020204" pitchFamily="34" charset="0"/>
              </a:rPr>
              <a:t>	</a:t>
            </a:r>
            <a:r>
              <a:rPr lang="en-US" sz="2000" dirty="0">
                <a:latin typeface="Helvetica Light" panose="020B0403020202020204" pitchFamily="34" charset="0"/>
              </a:rPr>
              <a:t>- conditionals, loops (if, else, while, for)</a:t>
            </a:r>
          </a:p>
          <a:p>
            <a:r>
              <a:rPr lang="en-US" sz="2000" dirty="0">
                <a:latin typeface="Helvetica Light" panose="020B0403020202020204" pitchFamily="34" charset="0"/>
              </a:rPr>
              <a:t>	- input/output</a:t>
            </a:r>
          </a:p>
          <a:p>
            <a:r>
              <a:rPr lang="en-US" sz="2000" b="1" dirty="0">
                <a:latin typeface="HELVETICA LIGHT" panose="020B0403020202020204" pitchFamily="34" charset="0"/>
              </a:rPr>
              <a:t>	</a:t>
            </a:r>
            <a:endParaRPr lang="en-US" sz="2000" dirty="0">
              <a:latin typeface="Helvetica Light" panose="020B0403020202020204" pitchFamily="34" charset="0"/>
            </a:endParaRPr>
          </a:p>
          <a:p>
            <a:r>
              <a:rPr lang="en-US" sz="2000" b="1" dirty="0">
                <a:latin typeface="HELVETICA LIGHT" panose="020B0403020202020204" pitchFamily="34" charset="0"/>
              </a:rPr>
              <a:t>Day 3: Python III</a:t>
            </a:r>
          </a:p>
          <a:p>
            <a:r>
              <a:rPr lang="en-US" sz="2000" b="1" dirty="0">
                <a:latin typeface="HELVETICA LIGHT" panose="020B0403020202020204" pitchFamily="34" charset="0"/>
              </a:rPr>
              <a:t>	</a:t>
            </a:r>
            <a:r>
              <a:rPr lang="en-US" sz="2000" dirty="0">
                <a:latin typeface="Helvetica Light" panose="020B0403020202020204" pitchFamily="34" charset="0"/>
              </a:rPr>
              <a:t>- libraries</a:t>
            </a:r>
          </a:p>
          <a:p>
            <a:r>
              <a:rPr lang="en-US" sz="2000" dirty="0">
                <a:latin typeface="Helvetica Light" panose="020B0403020202020204" pitchFamily="34" charset="0"/>
              </a:rPr>
              <a:t>	- regular expressions</a:t>
            </a:r>
          </a:p>
          <a:p>
            <a:endParaRPr lang="en-US" sz="2000" dirty="0">
              <a:latin typeface="Helvetica Light" panose="020B0403020202020204" pitchFamily="34" charset="0"/>
            </a:endParaRPr>
          </a:p>
          <a:p>
            <a:r>
              <a:rPr lang="en-US" sz="2000" b="1" dirty="0">
                <a:latin typeface="Helvetica Light" panose="020B0403020202020204" pitchFamily="34" charset="0"/>
              </a:rPr>
              <a:t>Day 5: Python IV</a:t>
            </a:r>
          </a:p>
          <a:p>
            <a:r>
              <a:rPr lang="en-US" sz="2000" dirty="0">
                <a:latin typeface="Helvetica Light" panose="020B0403020202020204" pitchFamily="34" charset="0"/>
              </a:rPr>
              <a:t>	- some useful libraries for data work</a:t>
            </a:r>
          </a:p>
          <a:p>
            <a:r>
              <a:rPr lang="en-US" sz="2000" dirty="0">
                <a:latin typeface="Helvetica Light" panose="020B0403020202020204" pitchFamily="34" charset="0"/>
              </a:rPr>
              <a:t>	- </a:t>
            </a:r>
            <a:r>
              <a:rPr lang="en-US" sz="2000" dirty="0" err="1">
                <a:latin typeface="Helvetica Light" panose="020B0403020202020204" pitchFamily="34" charset="0"/>
              </a:rPr>
              <a:t>Numpy</a:t>
            </a:r>
            <a:r>
              <a:rPr lang="en-US" sz="2000" dirty="0">
                <a:latin typeface="Helvetica Light" panose="020B0403020202020204" pitchFamily="34" charset="0"/>
              </a:rPr>
              <a:t>, Pandas</a:t>
            </a:r>
          </a:p>
        </p:txBody>
      </p:sp>
    </p:spTree>
    <p:extLst>
      <p:ext uri="{BB962C8B-B14F-4D97-AF65-F5344CB8AC3E}">
        <p14:creationId xmlns:p14="http://schemas.microsoft.com/office/powerpoint/2010/main" val="919330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21974" y="290436"/>
            <a:ext cx="3700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Light" panose="020B0403020202020204" pitchFamily="34" charset="0"/>
              </a:rPr>
              <a:t>A note on text editors: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9832" y="1158559"/>
            <a:ext cx="873416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 Light" panose="020B0403020202020204" pitchFamily="34" charset="0"/>
              </a:rPr>
              <a:t>- Programs are typically just text files; they contain text written commands for operations, functions, input/output, etc.</a:t>
            </a:r>
          </a:p>
          <a:p>
            <a:endParaRPr lang="en-US" sz="2200" dirty="0">
              <a:latin typeface="Helvetica Light" panose="020B0403020202020204" pitchFamily="34" charset="0"/>
            </a:endParaRPr>
          </a:p>
          <a:p>
            <a:endParaRPr lang="en-US" sz="2200" dirty="0">
              <a:latin typeface="Helvetica Light" panose="020B0403020202020204" pitchFamily="34" charset="0"/>
            </a:endParaRPr>
          </a:p>
          <a:p>
            <a:r>
              <a:rPr lang="en-US" sz="2200" dirty="0">
                <a:latin typeface="Helvetica Light" panose="020B0403020202020204" pitchFamily="34" charset="0"/>
              </a:rPr>
              <a:t>- Microsoft Office Documents and Excel documents are NOT text files; We will NOT be using either. </a:t>
            </a:r>
          </a:p>
          <a:p>
            <a:pPr marL="285750" indent="-285750">
              <a:buFontTx/>
              <a:buChar char="-"/>
            </a:pPr>
            <a:endParaRPr lang="en-US" sz="2200" dirty="0">
              <a:latin typeface="Helvetica Light" panose="020B0403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sz="2200" dirty="0">
              <a:latin typeface="Helvetica Light" panose="020B0403020202020204" pitchFamily="34" charset="0"/>
            </a:endParaRPr>
          </a:p>
          <a:p>
            <a:r>
              <a:rPr lang="en-US" sz="2200" dirty="0">
                <a:latin typeface="Helvetica Light" panose="020B0403020202020204" pitchFamily="34" charset="0"/>
              </a:rPr>
              <a:t>- Syntax recognition is built into editors used for programming (</a:t>
            </a:r>
            <a:r>
              <a:rPr lang="en-US" sz="2200" b="1" dirty="0">
                <a:latin typeface="Helvetica Light" panose="020B0403020202020204" pitchFamily="34" charset="0"/>
              </a:rPr>
              <a:t>VIM</a:t>
            </a:r>
            <a:r>
              <a:rPr lang="en-US" sz="2200" dirty="0">
                <a:latin typeface="Helvetica Light" panose="020B0403020202020204" pitchFamily="34" charset="0"/>
              </a:rPr>
              <a:t>, </a:t>
            </a:r>
            <a:r>
              <a:rPr lang="en-US" sz="2200" b="1" dirty="0">
                <a:latin typeface="HELVETICA LIGHT" panose="020B0403020202020204" pitchFamily="34" charset="0"/>
              </a:rPr>
              <a:t>Emacs</a:t>
            </a:r>
            <a:r>
              <a:rPr lang="en-US" sz="2200" dirty="0">
                <a:latin typeface="Helvetica Light" panose="020B0403020202020204" pitchFamily="34" charset="0"/>
              </a:rPr>
              <a:t>, </a:t>
            </a:r>
            <a:r>
              <a:rPr lang="en-US" sz="2200" b="1" dirty="0" err="1">
                <a:latin typeface="HELVETICA LIGHT" panose="020B0403020202020204" pitchFamily="34" charset="0"/>
              </a:rPr>
              <a:t>TextWrangler</a:t>
            </a:r>
            <a:r>
              <a:rPr lang="en-US" sz="2200" dirty="0">
                <a:latin typeface="Helvetica Light" panose="020B0403020202020204" pitchFamily="34" charset="0"/>
              </a:rPr>
              <a:t>, </a:t>
            </a:r>
            <a:r>
              <a:rPr lang="en-US" sz="2200" b="1" dirty="0" err="1">
                <a:latin typeface="HELVETICA LIGHT" panose="020B0403020202020204" pitchFamily="34" charset="0"/>
              </a:rPr>
              <a:t>BBedit</a:t>
            </a:r>
            <a:r>
              <a:rPr lang="en-US" sz="2200" dirty="0">
                <a:latin typeface="Helvetica Light" panose="020B0403020202020204" pitchFamily="34" charset="0"/>
              </a:rPr>
              <a:t>)</a:t>
            </a:r>
          </a:p>
          <a:p>
            <a:endParaRPr lang="en-US" sz="2200" dirty="0">
              <a:latin typeface="Helvetica Light" panose="020B0403020202020204" pitchFamily="34" charset="0"/>
            </a:endParaRPr>
          </a:p>
          <a:p>
            <a:endParaRPr lang="en-US" sz="2200" dirty="0">
              <a:latin typeface="Helvetica Light" panose="020B0403020202020204" pitchFamily="34" charset="0"/>
            </a:endParaRPr>
          </a:p>
          <a:p>
            <a:r>
              <a:rPr lang="en-US" sz="2200" dirty="0">
                <a:latin typeface="Helvetica Light" panose="020B0403020202020204" pitchFamily="34" charset="0"/>
              </a:rPr>
              <a:t>**This will help with understanding the code you are writing, and more importantly in debugging. </a:t>
            </a:r>
          </a:p>
          <a:p>
            <a:pPr marL="285750" indent="-285750">
              <a:buFontTx/>
              <a:buChar char="-"/>
            </a:pPr>
            <a:endParaRPr lang="en-US" sz="2200" dirty="0">
              <a:latin typeface="Helvetica Light" panose="020B0403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sz="2200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627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63241" y="165068"/>
            <a:ext cx="6617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Light" panose="020B0403020202020204" pitchFamily="34" charset="0"/>
              </a:rPr>
              <a:t>BBEdit – Recommended for this module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657536"/>
            <a:ext cx="155042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Helvetica Light" panose="020B0403020202020204" pitchFamily="34" charset="0"/>
              </a:rPr>
              <a:t>Python </a:t>
            </a:r>
          </a:p>
          <a:p>
            <a:r>
              <a:rPr lang="en-US" sz="3200" dirty="0">
                <a:latin typeface="Helvetica Light" panose="020B0403020202020204" pitchFamily="34" charset="0"/>
              </a:rPr>
              <a:t>script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52744AA-67E9-1944-9C12-57E6E9A72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521" y="1109296"/>
            <a:ext cx="6614135" cy="525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975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20472" y="357678"/>
            <a:ext cx="5303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Light" panose="020B0403020202020204" pitchFamily="34" charset="0"/>
              </a:rPr>
              <a:t>Introduction to the Unix terminal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2966" y="4994186"/>
            <a:ext cx="800682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Light" panose="020B0403020202020204" pitchFamily="34" charset="0"/>
              </a:rPr>
              <a:t>Put a link somewhere to make opening this quick, as you will use it for everything in this course (add it to dock on a mac)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933F1A5-0E54-8B43-808C-600E9F4D9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778" y="2041614"/>
            <a:ext cx="4775200" cy="2501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0E122F1-8CB5-D546-8A53-533D92712E5B}"/>
              </a:ext>
            </a:extLst>
          </p:cNvPr>
          <p:cNvSpPr/>
          <p:nvPr/>
        </p:nvSpPr>
        <p:spPr>
          <a:xfrm>
            <a:off x="3822700" y="3686264"/>
            <a:ext cx="749300" cy="85725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0CF0C3-2FD1-1D48-B389-741E8C33A8A9}"/>
              </a:ext>
            </a:extLst>
          </p:cNvPr>
          <p:cNvSpPr txBox="1"/>
          <p:nvPr/>
        </p:nvSpPr>
        <p:spPr>
          <a:xfrm>
            <a:off x="2980566" y="1441613"/>
            <a:ext cx="8006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Light" panose="020B0403020202020204" pitchFamily="34" charset="0"/>
              </a:rPr>
              <a:t>Applications -&gt; Utilities</a:t>
            </a:r>
          </a:p>
        </p:txBody>
      </p:sp>
    </p:spTree>
    <p:extLst>
      <p:ext uri="{BB962C8B-B14F-4D97-AF65-F5344CB8AC3E}">
        <p14:creationId xmlns:p14="http://schemas.microsoft.com/office/powerpoint/2010/main" val="3507068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222" t="2183" r="1728" b="3006"/>
          <a:stretch/>
        </p:blipFill>
        <p:spPr>
          <a:xfrm>
            <a:off x="325119" y="591890"/>
            <a:ext cx="4009539" cy="52025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996" y="591890"/>
            <a:ext cx="3961323" cy="520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99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6147" y="4402001"/>
            <a:ext cx="831509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-   make the text larger/smaller (hold down ‘command’ and either ‘+’ or ‘–’)</a:t>
            </a:r>
          </a:p>
          <a:p>
            <a:endParaRPr lang="en-US" dirty="0">
              <a:latin typeface="Helvetica Light" panose="020B0403020202020204" pitchFamily="34" charset="0"/>
            </a:endParaRPr>
          </a:p>
          <a:p>
            <a:r>
              <a:rPr lang="en-US" dirty="0">
                <a:latin typeface="Helvetica Light" panose="020B0403020202020204" pitchFamily="34" charset="0"/>
              </a:rPr>
              <a:t>-   have multiple terminal windows on screen (see the ‘Terminal’ menu)</a:t>
            </a:r>
          </a:p>
          <a:p>
            <a:endParaRPr lang="en-US" dirty="0">
              <a:latin typeface="Helvetica Light" panose="020B0403020202020204" pitchFamily="34" charset="0"/>
            </a:endParaRPr>
          </a:p>
          <a:p>
            <a:r>
              <a:rPr lang="en-US" dirty="0">
                <a:latin typeface="Helvetica Light" panose="020B0403020202020204" pitchFamily="34" charset="0"/>
              </a:rPr>
              <a:t>-   have multiple tabs open within each window (again see the ‘Terminal’ menu)</a:t>
            </a:r>
          </a:p>
          <a:p>
            <a:pPr marL="285750" indent="-285750">
              <a:buFontTx/>
              <a:buChar char="-"/>
            </a:pPr>
            <a:endParaRPr lang="en-US" dirty="0">
              <a:latin typeface="Helvetica Light" panose="020B0403020202020204" pitchFamily="34" charset="0"/>
            </a:endParaRPr>
          </a:p>
          <a:p>
            <a:r>
              <a:rPr lang="en-US" dirty="0">
                <a:latin typeface="Helvetica Light" panose="020B0403020202020204" pitchFamily="34" charset="0"/>
              </a:rPr>
              <a:t>-   Command ‘N’ to open additional windows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49CF2A1-937A-3741-B961-5D9F8D919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90" y="137160"/>
            <a:ext cx="6280854" cy="406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945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33557" y="350520"/>
            <a:ext cx="3587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 Light" panose="020B0403020202020204" pitchFamily="34" charset="0"/>
              </a:rPr>
              <a:t>Customize Terminal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07132" y="1679126"/>
            <a:ext cx="31045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Light" panose="020B0403020202020204" pitchFamily="34" charset="0"/>
              </a:rPr>
              <a:t>Background color,</a:t>
            </a:r>
          </a:p>
          <a:p>
            <a:r>
              <a:rPr lang="en-US" sz="2400" dirty="0">
                <a:latin typeface="Helvetica Light" panose="020B0403020202020204" pitchFamily="34" charset="0"/>
              </a:rPr>
              <a:t>text size, font, color, etc.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6A112F8-3521-1F4E-A85B-1A28FB0AF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94" y="1164590"/>
            <a:ext cx="5657178" cy="534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26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4906" y="501528"/>
            <a:ext cx="7782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HELVETICA LIGHT" panose="020B0403020202020204" pitchFamily="34" charset="0"/>
              </a:rPr>
              <a:t>Unix terminal can be used for nearly everything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8135" y="1591828"/>
            <a:ext cx="800371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Helvetica Light" panose="020B0403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2000" dirty="0">
                <a:latin typeface="Helvetica Light" panose="020B0403020202020204" pitchFamily="34" charset="0"/>
              </a:rPr>
              <a:t>Moving, copying, removing, organizing and analyzing data</a:t>
            </a:r>
          </a:p>
          <a:p>
            <a:pPr marL="342900" indent="-342900">
              <a:buAutoNum type="arabicPeriod"/>
            </a:pPr>
            <a:endParaRPr lang="en-US" sz="2000" dirty="0">
              <a:latin typeface="Helvetica Light" panose="020B0403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2000" dirty="0">
                <a:latin typeface="Helvetica Light" panose="020B0403020202020204" pitchFamily="34" charset="0"/>
              </a:rPr>
              <a:t>Running programs (we will run Python scripts from the terminal)</a:t>
            </a:r>
          </a:p>
          <a:p>
            <a:pPr marL="342900" indent="-342900">
              <a:buAutoNum type="arabicPeriod"/>
            </a:pPr>
            <a:endParaRPr lang="en-US" sz="2000" dirty="0">
              <a:latin typeface="Helvetica Light" panose="020B0403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2000" dirty="0">
                <a:latin typeface="Helvetica Light" panose="020B0403020202020204" pitchFamily="34" charset="0"/>
              </a:rPr>
              <a:t>Connecting to other computers and networks.</a:t>
            </a:r>
          </a:p>
          <a:p>
            <a:pPr marL="342900" indent="-342900">
              <a:buAutoNum type="arabicPeriod"/>
            </a:pPr>
            <a:endParaRPr lang="en-US" sz="2000" dirty="0">
              <a:latin typeface="Helvetica Light" panose="020B0403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2000" dirty="0">
                <a:latin typeface="Helvetica Light" panose="020B0403020202020204" pitchFamily="34" charset="0"/>
              </a:rPr>
              <a:t>Virtually anything else you can imagine. </a:t>
            </a:r>
          </a:p>
          <a:p>
            <a:pPr marL="342900" indent="-342900">
              <a:buAutoNum type="arabicPeriod"/>
            </a:pPr>
            <a:endParaRPr lang="en-US" sz="2000" dirty="0">
              <a:latin typeface="Helvetica Light" panose="020B0403020202020204" pitchFamily="34" charset="0"/>
            </a:endParaRPr>
          </a:p>
          <a:p>
            <a:endParaRPr lang="en-US" sz="2000" dirty="0">
              <a:latin typeface="Helvetica Light" panose="020B0403020202020204" pitchFamily="34" charset="0"/>
            </a:endParaRPr>
          </a:p>
          <a:p>
            <a:r>
              <a:rPr lang="en-US" sz="2000" dirty="0">
                <a:latin typeface="Helvetica Light" panose="020B0403020202020204" pitchFamily="34" charset="0"/>
              </a:rPr>
              <a:t>** All Unix commands work from the prompt</a:t>
            </a:r>
          </a:p>
          <a:p>
            <a:endParaRPr lang="en-US" sz="2000" dirty="0">
              <a:latin typeface="Helvetica Light" panose="020B0403020202020204" pitchFamily="34" charset="0"/>
            </a:endParaRPr>
          </a:p>
          <a:p>
            <a:r>
              <a:rPr lang="en-US" sz="2000" dirty="0">
                <a:latin typeface="Helvetica Light" panose="020B0403020202020204" pitchFamily="34" charset="0"/>
              </a:rPr>
              <a:t>There are tens of thousands of Unix/Linux commands, depending on the system you are using.</a:t>
            </a:r>
          </a:p>
        </p:txBody>
      </p:sp>
    </p:spTree>
    <p:extLst>
      <p:ext uri="{BB962C8B-B14F-4D97-AF65-F5344CB8AC3E}">
        <p14:creationId xmlns:p14="http://schemas.microsoft.com/office/powerpoint/2010/main" val="2788550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57024" y="364521"/>
            <a:ext cx="39437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Light" panose="020B0403020202020204" pitchFamily="34" charset="0"/>
              </a:rPr>
              <a:t>Unix directory structure</a:t>
            </a:r>
          </a:p>
        </p:txBody>
      </p:sp>
      <p:pic>
        <p:nvPicPr>
          <p:cNvPr id="5" name="Picture 4" descr="Screen Shot 2014-08-07 at 3.47.13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4"/>
          <a:stretch/>
        </p:blipFill>
        <p:spPr>
          <a:xfrm>
            <a:off x="3137018" y="1416185"/>
            <a:ext cx="5905985" cy="51577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9306" y="1588579"/>
            <a:ext cx="23063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HELVETICA LIGHT" panose="020B0403020202020204" pitchFamily="34" charset="0"/>
              </a:rPr>
              <a:t>Root: </a:t>
            </a:r>
            <a:r>
              <a:rPr lang="en-US" sz="2000" dirty="0">
                <a:latin typeface="Helvetica Light" panose="020B0403020202020204" pitchFamily="34" charset="0"/>
              </a:rPr>
              <a:t>indicated with a forward slash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9306" y="3087782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 Light" panose="020B0403020202020204" pitchFamily="34" charset="0"/>
              </a:rPr>
              <a:t>/Users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0815" y="4027690"/>
            <a:ext cx="1537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 Light" panose="020B0403020202020204" pitchFamily="34" charset="0"/>
              </a:rPr>
              <a:t>/Users/</a:t>
            </a:r>
            <a:r>
              <a:rPr lang="en-US" sz="2000" dirty="0" err="1">
                <a:latin typeface="Helvetica Light" panose="020B0403020202020204" pitchFamily="34" charset="0"/>
              </a:rPr>
              <a:t>keith</a:t>
            </a:r>
            <a:endParaRPr lang="en-US" sz="2000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226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57705" y="530820"/>
            <a:ext cx="534312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Helvetica Light" panose="020B0403020202020204" pitchFamily="34" charset="0"/>
              </a:rPr>
              <a:t>Introduction to Unix commands:</a:t>
            </a:r>
          </a:p>
          <a:p>
            <a:pPr algn="ctr"/>
            <a:endParaRPr lang="en-US" sz="2800" dirty="0">
              <a:latin typeface="Helvetica Light" panose="020B0403020202020204" pitchFamily="34" charset="0"/>
            </a:endParaRPr>
          </a:p>
          <a:p>
            <a:pPr algn="ctr"/>
            <a:r>
              <a:rPr lang="en-US" sz="2800" dirty="0">
                <a:latin typeface="Helvetica Light" panose="020B0403020202020204" pitchFamily="34" charset="0"/>
              </a:rPr>
              <a:t>Listing the content of directories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28182" y="2510666"/>
            <a:ext cx="338426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Light" panose="020B0403020202020204" pitchFamily="34" charset="0"/>
              </a:rPr>
              <a:t>$ </a:t>
            </a:r>
            <a:r>
              <a:rPr lang="en-US" sz="2400" dirty="0" err="1">
                <a:latin typeface="Helvetica Light" panose="020B0403020202020204" pitchFamily="34" charset="0"/>
              </a:rPr>
              <a:t>ls</a:t>
            </a:r>
            <a:endParaRPr lang="en-US" sz="2400" dirty="0">
              <a:latin typeface="Helvetica Light" panose="020B0403020202020204" pitchFamily="34" charset="0"/>
            </a:endParaRPr>
          </a:p>
          <a:p>
            <a:endParaRPr lang="en-US" sz="2400" dirty="0">
              <a:latin typeface="Helvetica Light" panose="020B0403020202020204" pitchFamily="34" charset="0"/>
            </a:endParaRPr>
          </a:p>
          <a:p>
            <a:r>
              <a:rPr lang="en-US" sz="2400" dirty="0">
                <a:latin typeface="Helvetica Light" panose="020B0403020202020204" pitchFamily="34" charset="0"/>
              </a:rPr>
              <a:t>Lists directory contents</a:t>
            </a:r>
          </a:p>
          <a:p>
            <a:endParaRPr lang="en-US" sz="2400" dirty="0">
              <a:latin typeface="Helvetica Light" panose="020B0403020202020204" pitchFamily="34" charset="0"/>
            </a:endParaRPr>
          </a:p>
          <a:p>
            <a:endParaRPr lang="en-US" sz="2400" dirty="0">
              <a:latin typeface="Helvetica Light" panose="020B0403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9591" y="5651883"/>
            <a:ext cx="879761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 Light" panose="020B0403020202020204" pitchFamily="34" charset="0"/>
              </a:rPr>
              <a:t>As you learn Unix you will frequently type commands that don’t work. Commonly, this will be because you are in the wrong directory. You will use the </a:t>
            </a:r>
            <a:r>
              <a:rPr lang="en-US" sz="2000" dirty="0" err="1">
                <a:latin typeface="Helvetica Light" panose="020B0403020202020204" pitchFamily="34" charset="0"/>
              </a:rPr>
              <a:t>pwd</a:t>
            </a:r>
            <a:r>
              <a:rPr lang="en-US" sz="2000" dirty="0">
                <a:latin typeface="Helvetica Light" panose="020B0403020202020204" pitchFamily="34" charset="0"/>
              </a:rPr>
              <a:t> command a lot.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629306" y="2813898"/>
            <a:ext cx="8852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28291" y="2173220"/>
            <a:ext cx="1501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“$” refers to the terminal prompt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681190" y="4407417"/>
            <a:ext cx="73814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586531" y="4201039"/>
            <a:ext cx="545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This will tell you the path to the directory you are in.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2751" y="5069604"/>
            <a:ext cx="3504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Light" panose="020B0403020202020204" pitchFamily="34" charset="0"/>
              </a:rPr>
              <a:t>“print working directory”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27534" y="4176584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Light" panose="020B0403020202020204" pitchFamily="34" charset="0"/>
              </a:rPr>
              <a:t>$ </a:t>
            </a:r>
            <a:r>
              <a:rPr lang="en-US" sz="2400" dirty="0" err="1">
                <a:latin typeface="Helvetica Light" panose="020B0403020202020204" pitchFamily="34" charset="0"/>
              </a:rPr>
              <a:t>pwd</a:t>
            </a:r>
            <a:endParaRPr lang="en-US" sz="2400" dirty="0">
              <a:latin typeface="Helvetica Light" panose="020B0403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5498" y="3968912"/>
            <a:ext cx="8848911" cy="28405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15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5885" y="1447606"/>
            <a:ext cx="7691529" cy="4985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 Light" panose="020B0403020202020204" pitchFamily="34" charset="0"/>
              </a:rPr>
              <a:t>Unix commands are short: less typing</a:t>
            </a:r>
          </a:p>
          <a:p>
            <a:endParaRPr lang="en-US" sz="2000" dirty="0">
              <a:latin typeface="Helvetica Light" panose="020B0403020202020204" pitchFamily="34" charset="0"/>
            </a:endParaRPr>
          </a:p>
          <a:p>
            <a:r>
              <a:rPr lang="en-US" sz="2000" dirty="0">
                <a:latin typeface="Helvetica Light" panose="020B0403020202020204" pitchFamily="34" charset="0"/>
              </a:rPr>
              <a:t>Unix commands have command line options, or arguments </a:t>
            </a:r>
          </a:p>
          <a:p>
            <a:r>
              <a:rPr lang="en-US" dirty="0">
                <a:latin typeface="Helvetica Light" panose="020B0403020202020204" pitchFamily="34" charset="0"/>
              </a:rPr>
              <a:t>	</a:t>
            </a:r>
          </a:p>
          <a:p>
            <a:r>
              <a:rPr lang="en-US" sz="2400" dirty="0">
                <a:latin typeface="Helvetica Light" panose="020B0403020202020204" pitchFamily="34" charset="0"/>
              </a:rPr>
              <a:t>	$ </a:t>
            </a:r>
            <a:r>
              <a:rPr lang="en-US" sz="2400" dirty="0" err="1">
                <a:latin typeface="Helvetica Light" panose="020B0403020202020204" pitchFamily="34" charset="0"/>
              </a:rPr>
              <a:t>ls</a:t>
            </a:r>
            <a:r>
              <a:rPr lang="en-US" sz="2400" dirty="0">
                <a:latin typeface="Helvetica Light" panose="020B0403020202020204" pitchFamily="34" charset="0"/>
              </a:rPr>
              <a:t>  –l</a:t>
            </a:r>
          </a:p>
          <a:p>
            <a:r>
              <a:rPr lang="en-US" dirty="0">
                <a:latin typeface="Helvetica Light" panose="020B0403020202020204" pitchFamily="34" charset="0"/>
              </a:rPr>
              <a:t>		</a:t>
            </a:r>
          </a:p>
          <a:p>
            <a:r>
              <a:rPr lang="en-US" sz="2000" dirty="0">
                <a:latin typeface="Helvetica Light" panose="020B0403020202020204" pitchFamily="34" charset="0"/>
              </a:rPr>
              <a:t>	will list directory contents along with other information</a:t>
            </a:r>
          </a:p>
          <a:p>
            <a:endParaRPr lang="en-US" dirty="0">
              <a:latin typeface="Helvetica Light" panose="020B0403020202020204" pitchFamily="34" charset="0"/>
            </a:endParaRPr>
          </a:p>
          <a:p>
            <a:r>
              <a:rPr lang="en-US" dirty="0">
                <a:latin typeface="Helvetica Light" panose="020B0403020202020204" pitchFamily="34" charset="0"/>
              </a:rPr>
              <a:t>For example:</a:t>
            </a:r>
          </a:p>
          <a:p>
            <a:endParaRPr lang="en-US" dirty="0">
              <a:latin typeface="Helvetica Light" panose="020B0403020202020204" pitchFamily="34" charset="0"/>
            </a:endParaRPr>
          </a:p>
          <a:p>
            <a:r>
              <a:rPr lang="en-US" dirty="0">
                <a:latin typeface="Helvetica Light" panose="020B0403020202020204" pitchFamily="34" charset="0"/>
              </a:rPr>
              <a:t>-</a:t>
            </a:r>
            <a:r>
              <a:rPr lang="en-US" dirty="0" err="1">
                <a:latin typeface="Helvetica Light" panose="020B0403020202020204" pitchFamily="34" charset="0"/>
              </a:rPr>
              <a:t>rwxr</a:t>
            </a:r>
            <a:r>
              <a:rPr lang="en-US" dirty="0">
                <a:latin typeface="Helvetica Light" panose="020B0403020202020204" pitchFamily="34" charset="0"/>
              </a:rPr>
              <a:t>--r--@   1 </a:t>
            </a:r>
            <a:r>
              <a:rPr lang="en-US" dirty="0" err="1">
                <a:latin typeface="Helvetica Light" panose="020B0403020202020204" pitchFamily="34" charset="0"/>
              </a:rPr>
              <a:t>parchman</a:t>
            </a:r>
            <a:r>
              <a:rPr lang="en-US" dirty="0">
                <a:latin typeface="Helvetica Light" panose="020B0403020202020204" pitchFamily="34" charset="0"/>
              </a:rPr>
              <a:t>  staff     5680 May 19 11:40 </a:t>
            </a:r>
            <a:r>
              <a:rPr lang="en-US" dirty="0" err="1">
                <a:latin typeface="Helvetica Light" panose="020B0403020202020204" pitchFamily="34" charset="0"/>
              </a:rPr>
              <a:t>filter.sh</a:t>
            </a:r>
            <a:r>
              <a:rPr lang="en-US" dirty="0">
                <a:latin typeface="Helvetica Light" panose="020B0403020202020204" pitchFamily="34" charset="0"/>
              </a:rPr>
              <a:t>*</a:t>
            </a:r>
          </a:p>
          <a:p>
            <a:r>
              <a:rPr lang="en-US" dirty="0" err="1">
                <a:latin typeface="Helvetica Light" panose="020B0403020202020204" pitchFamily="34" charset="0"/>
              </a:rPr>
              <a:t>drwxr</a:t>
            </a:r>
            <a:r>
              <a:rPr lang="en-US" dirty="0">
                <a:latin typeface="Helvetica Light" panose="020B0403020202020204" pitchFamily="34" charset="0"/>
              </a:rPr>
              <a:t>-</a:t>
            </a:r>
            <a:r>
              <a:rPr lang="en-US" dirty="0" err="1">
                <a:latin typeface="Helvetica Light" panose="020B0403020202020204" pitchFamily="34" charset="0"/>
              </a:rPr>
              <a:t>xr</a:t>
            </a:r>
            <a:r>
              <a:rPr lang="en-US" dirty="0">
                <a:latin typeface="Helvetica Light" panose="020B0403020202020204" pitchFamily="34" charset="0"/>
              </a:rPr>
              <a:t>-x    7 </a:t>
            </a:r>
            <a:r>
              <a:rPr lang="en-US" dirty="0" err="1">
                <a:latin typeface="Helvetica Light" panose="020B0403020202020204" pitchFamily="34" charset="0"/>
              </a:rPr>
              <a:t>parchman</a:t>
            </a:r>
            <a:r>
              <a:rPr lang="en-US" dirty="0">
                <a:latin typeface="Helvetica Light" panose="020B0403020202020204" pitchFamily="34" charset="0"/>
              </a:rPr>
              <a:t>  staff      238 Jun  2 13:10 </a:t>
            </a:r>
            <a:r>
              <a:rPr lang="en-US" dirty="0" err="1">
                <a:latin typeface="Helvetica Light" panose="020B0403020202020204" pitchFamily="34" charset="0"/>
              </a:rPr>
              <a:t>lgc</a:t>
            </a:r>
            <a:r>
              <a:rPr lang="en-US" dirty="0">
                <a:latin typeface="Helvetica Light" panose="020B0403020202020204" pitchFamily="34" charset="0"/>
              </a:rPr>
              <a:t>/</a:t>
            </a:r>
          </a:p>
          <a:p>
            <a:r>
              <a:rPr lang="en-US" dirty="0" err="1">
                <a:latin typeface="Helvetica Light" panose="020B0403020202020204" pitchFamily="34" charset="0"/>
              </a:rPr>
              <a:t>drwxr</a:t>
            </a:r>
            <a:r>
              <a:rPr lang="en-US" dirty="0">
                <a:latin typeface="Helvetica Light" panose="020B0403020202020204" pitchFamily="34" charset="0"/>
              </a:rPr>
              <a:t>-</a:t>
            </a:r>
            <a:r>
              <a:rPr lang="en-US" dirty="0" err="1">
                <a:latin typeface="Helvetica Light" panose="020B0403020202020204" pitchFamily="34" charset="0"/>
              </a:rPr>
              <a:t>xr</a:t>
            </a:r>
            <a:r>
              <a:rPr lang="en-US" dirty="0">
                <a:latin typeface="Helvetica Light" panose="020B0403020202020204" pitchFamily="34" charset="0"/>
              </a:rPr>
              <a:t>-x    4 </a:t>
            </a:r>
            <a:r>
              <a:rPr lang="en-US" dirty="0" err="1">
                <a:latin typeface="Helvetica Light" panose="020B0403020202020204" pitchFamily="34" charset="0"/>
              </a:rPr>
              <a:t>parchman</a:t>
            </a:r>
            <a:r>
              <a:rPr lang="en-US" dirty="0">
                <a:latin typeface="Helvetica Light" panose="020B0403020202020204" pitchFamily="34" charset="0"/>
              </a:rPr>
              <a:t>  staff      136 Jul  2 10:01 </a:t>
            </a:r>
            <a:r>
              <a:rPr lang="en-US" dirty="0" err="1">
                <a:latin typeface="Helvetica Light" panose="020B0403020202020204" pitchFamily="34" charset="0"/>
              </a:rPr>
              <a:t>new_citations</a:t>
            </a:r>
            <a:r>
              <a:rPr lang="en-US" dirty="0">
                <a:latin typeface="Helvetica Light" panose="020B0403020202020204" pitchFamily="34" charset="0"/>
              </a:rPr>
              <a:t>/</a:t>
            </a:r>
          </a:p>
          <a:p>
            <a:r>
              <a:rPr lang="en-US" dirty="0">
                <a:latin typeface="Helvetica Light" panose="020B0403020202020204" pitchFamily="34" charset="0"/>
              </a:rPr>
              <a:t>-</a:t>
            </a:r>
            <a:r>
              <a:rPr lang="en-US" dirty="0" err="1">
                <a:latin typeface="Helvetica Light" panose="020B0403020202020204" pitchFamily="34" charset="0"/>
              </a:rPr>
              <a:t>rw</a:t>
            </a:r>
            <a:r>
              <a:rPr lang="en-US" dirty="0">
                <a:latin typeface="Helvetica Light" panose="020B0403020202020204" pitchFamily="34" charset="0"/>
              </a:rPr>
              <a:t>-r--r--@   1 </a:t>
            </a:r>
            <a:r>
              <a:rPr lang="en-US" dirty="0" err="1">
                <a:latin typeface="Helvetica Light" panose="020B0403020202020204" pitchFamily="34" charset="0"/>
              </a:rPr>
              <a:t>parchman</a:t>
            </a:r>
            <a:r>
              <a:rPr lang="en-US" dirty="0">
                <a:latin typeface="Helvetica Light" panose="020B0403020202020204" pitchFamily="34" charset="0"/>
              </a:rPr>
              <a:t>  staff      413 Jun 11 14:54 </a:t>
            </a:r>
            <a:r>
              <a:rPr lang="en-US" dirty="0" err="1">
                <a:latin typeface="Helvetica Light" panose="020B0403020202020204" pitchFamily="34" charset="0"/>
              </a:rPr>
              <a:t>queue.txt</a:t>
            </a:r>
            <a:endParaRPr lang="en-US" dirty="0">
              <a:latin typeface="Helvetica Light" panose="020B0403020202020204" pitchFamily="34" charset="0"/>
            </a:endParaRPr>
          </a:p>
          <a:p>
            <a:r>
              <a:rPr lang="en-US" dirty="0">
                <a:latin typeface="Helvetica Light" panose="020B0403020202020204" pitchFamily="34" charset="0"/>
              </a:rPr>
              <a:t>-</a:t>
            </a:r>
            <a:r>
              <a:rPr lang="en-US" dirty="0" err="1">
                <a:latin typeface="Helvetica Light" panose="020B0403020202020204" pitchFamily="34" charset="0"/>
              </a:rPr>
              <a:t>rw</a:t>
            </a:r>
            <a:r>
              <a:rPr lang="en-US" dirty="0">
                <a:latin typeface="Helvetica Light" panose="020B0403020202020204" pitchFamily="34" charset="0"/>
              </a:rPr>
              <a:t>-r--r--@   1 </a:t>
            </a:r>
            <a:r>
              <a:rPr lang="en-US" dirty="0" err="1">
                <a:latin typeface="Helvetica Light" panose="020B0403020202020204" pitchFamily="34" charset="0"/>
              </a:rPr>
              <a:t>parchman</a:t>
            </a:r>
            <a:r>
              <a:rPr lang="en-US" dirty="0">
                <a:latin typeface="Helvetica Light" panose="020B0403020202020204" pitchFamily="34" charset="0"/>
              </a:rPr>
              <a:t>  staff     2260 Jun 30 13:45 </a:t>
            </a:r>
            <a:r>
              <a:rPr lang="en-US" dirty="0" err="1">
                <a:latin typeface="Helvetica Light" panose="020B0403020202020204" pitchFamily="34" charset="0"/>
              </a:rPr>
              <a:t>readme_deviance.txt</a:t>
            </a:r>
            <a:endParaRPr lang="en-US" dirty="0">
              <a:latin typeface="Helvetica Light" panose="020B0403020202020204" pitchFamily="34" charset="0"/>
            </a:endParaRPr>
          </a:p>
          <a:p>
            <a:r>
              <a:rPr lang="en-US" dirty="0" err="1">
                <a:latin typeface="Helvetica Light" panose="020B0403020202020204" pitchFamily="34" charset="0"/>
              </a:rPr>
              <a:t>drwxr</a:t>
            </a:r>
            <a:r>
              <a:rPr lang="en-US" dirty="0">
                <a:latin typeface="Helvetica Light" panose="020B0403020202020204" pitchFamily="34" charset="0"/>
              </a:rPr>
              <a:t>-</a:t>
            </a:r>
            <a:r>
              <a:rPr lang="en-US" dirty="0" err="1">
                <a:latin typeface="Helvetica Light" panose="020B0403020202020204" pitchFamily="34" charset="0"/>
              </a:rPr>
              <a:t>xr</a:t>
            </a:r>
            <a:r>
              <a:rPr lang="en-US" dirty="0">
                <a:latin typeface="Helvetica Light" panose="020B0403020202020204" pitchFamily="34" charset="0"/>
              </a:rPr>
              <a:t>-x   22 </a:t>
            </a:r>
            <a:r>
              <a:rPr lang="en-US" dirty="0" err="1">
                <a:latin typeface="Helvetica Light" panose="020B0403020202020204" pitchFamily="34" charset="0"/>
              </a:rPr>
              <a:t>parchman</a:t>
            </a:r>
            <a:r>
              <a:rPr lang="en-US" dirty="0">
                <a:latin typeface="Helvetica Light" panose="020B0403020202020204" pitchFamily="34" charset="0"/>
              </a:rPr>
              <a:t>  staff      748 Jul  8 10:21 ship/</a:t>
            </a:r>
          </a:p>
          <a:p>
            <a:r>
              <a:rPr lang="en-US" dirty="0" err="1">
                <a:latin typeface="Helvetica Light" panose="020B0403020202020204" pitchFamily="34" charset="0"/>
              </a:rPr>
              <a:t>drwxr</a:t>
            </a:r>
            <a:r>
              <a:rPr lang="en-US" dirty="0">
                <a:latin typeface="Helvetica Light" panose="020B0403020202020204" pitchFamily="34" charset="0"/>
              </a:rPr>
              <a:t>-</a:t>
            </a:r>
            <a:r>
              <a:rPr lang="en-US" dirty="0" err="1">
                <a:latin typeface="Helvetica Light" panose="020B0403020202020204" pitchFamily="34" charset="0"/>
              </a:rPr>
              <a:t>xr</a:t>
            </a:r>
            <a:r>
              <a:rPr lang="en-US" dirty="0">
                <a:latin typeface="Helvetica Light" panose="020B0403020202020204" pitchFamily="34" charset="0"/>
              </a:rPr>
              <a:t>-x   11 </a:t>
            </a:r>
            <a:r>
              <a:rPr lang="en-US" dirty="0" err="1">
                <a:latin typeface="Helvetica Light" panose="020B0403020202020204" pitchFamily="34" charset="0"/>
              </a:rPr>
              <a:t>parchman</a:t>
            </a:r>
            <a:r>
              <a:rPr lang="en-US" dirty="0">
                <a:latin typeface="Helvetica Light" panose="020B0403020202020204" pitchFamily="34" charset="0"/>
              </a:rPr>
              <a:t>  staff      374 Jun  9 20:41 </a:t>
            </a:r>
            <a:r>
              <a:rPr lang="en-US" dirty="0" err="1">
                <a:latin typeface="Helvetica Light" panose="020B0403020202020204" pitchFamily="34" charset="0"/>
              </a:rPr>
              <a:t>xbill_BWA</a:t>
            </a:r>
            <a:r>
              <a:rPr lang="en-US" dirty="0">
                <a:latin typeface="Helvetica Light" panose="020B0403020202020204" pitchFamily="34" charset="0"/>
              </a:rPr>
              <a:t>/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32706" y="442840"/>
            <a:ext cx="2863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Light" panose="020B0403020202020204" pitchFamily="34" charset="0"/>
              </a:rPr>
              <a:t>Unix Commands</a:t>
            </a:r>
          </a:p>
        </p:txBody>
      </p:sp>
      <p:sp>
        <p:nvSpPr>
          <p:cNvPr id="4" name="Rectangle 3"/>
          <p:cNvSpPr/>
          <p:nvPr/>
        </p:nvSpPr>
        <p:spPr>
          <a:xfrm>
            <a:off x="790420" y="3830801"/>
            <a:ext cx="7902457" cy="28767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78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985" y="281132"/>
            <a:ext cx="90680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Light" panose="020B0403020202020204" pitchFamily="34" charset="0"/>
              </a:rPr>
              <a:t>Introduction to Unix commands:</a:t>
            </a:r>
          </a:p>
          <a:p>
            <a:endParaRPr lang="en-US" sz="2800" dirty="0">
              <a:latin typeface="Helvetica Light" panose="020B0403020202020204" pitchFamily="34" charset="0"/>
            </a:endParaRPr>
          </a:p>
          <a:p>
            <a:r>
              <a:rPr lang="en-US" sz="2800" dirty="0">
                <a:latin typeface="Helvetica Light" panose="020B0403020202020204" pitchFamily="34" charset="0"/>
              </a:rPr>
              <a:t>Change directory (cd)				$ cd </a:t>
            </a:r>
            <a:r>
              <a:rPr lang="en-US" sz="2800" dirty="0" err="1">
                <a:latin typeface="Helvetica Light" panose="020B0403020202020204" pitchFamily="34" charset="0"/>
              </a:rPr>
              <a:t>directory_name</a:t>
            </a:r>
            <a:endParaRPr lang="en-US" sz="2800" dirty="0">
              <a:latin typeface="Helvetica Light" panose="020B0403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7844" y="2254004"/>
            <a:ext cx="3929281" cy="381642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Helvetica Light" panose="020B0403020202020204" pitchFamily="34" charset="0"/>
              </a:rPr>
              <a:t>$ cd ../</a:t>
            </a:r>
          </a:p>
          <a:p>
            <a:endParaRPr lang="en-US" sz="2200" dirty="0">
              <a:latin typeface="Helvetica Light" panose="020B0403020202020204" pitchFamily="34" charset="0"/>
            </a:endParaRPr>
          </a:p>
          <a:p>
            <a:r>
              <a:rPr lang="en-US" sz="2200" dirty="0">
                <a:latin typeface="Helvetica Light" panose="020B0403020202020204" pitchFamily="34" charset="0"/>
              </a:rPr>
              <a:t>	moves up one level</a:t>
            </a:r>
          </a:p>
          <a:p>
            <a:endParaRPr lang="en-US" sz="2200" dirty="0">
              <a:latin typeface="Helvetica Light" panose="020B0403020202020204" pitchFamily="34" charset="0"/>
            </a:endParaRPr>
          </a:p>
          <a:p>
            <a:r>
              <a:rPr lang="en-US" sz="2200" dirty="0">
                <a:latin typeface="Helvetica Light" panose="020B0403020202020204" pitchFamily="34" charset="0"/>
              </a:rPr>
              <a:t>$ cd ../../../</a:t>
            </a:r>
          </a:p>
          <a:p>
            <a:r>
              <a:rPr lang="en-US" sz="2200" dirty="0">
                <a:latin typeface="Helvetica Light" panose="020B0403020202020204" pitchFamily="34" charset="0"/>
              </a:rPr>
              <a:t>	</a:t>
            </a:r>
          </a:p>
          <a:p>
            <a:r>
              <a:rPr lang="en-US" sz="2200" dirty="0">
                <a:latin typeface="Helvetica Light" panose="020B0403020202020204" pitchFamily="34" charset="0"/>
              </a:rPr>
              <a:t>	moves up three levels</a:t>
            </a:r>
          </a:p>
          <a:p>
            <a:endParaRPr lang="en-US" sz="2200" dirty="0">
              <a:latin typeface="Helvetica Light" panose="020B0403020202020204" pitchFamily="34" charset="0"/>
            </a:endParaRPr>
          </a:p>
          <a:p>
            <a:r>
              <a:rPr lang="en-US" sz="2200" dirty="0">
                <a:latin typeface="Helvetica Light" panose="020B0403020202020204" pitchFamily="34" charset="0"/>
              </a:rPr>
              <a:t>$ cd ~/Desktop/files/courses</a:t>
            </a:r>
          </a:p>
          <a:p>
            <a:endParaRPr lang="en-US" sz="2200" dirty="0">
              <a:latin typeface="Helvetica Light" panose="020B0403020202020204" pitchFamily="34" charset="0"/>
            </a:endParaRPr>
          </a:p>
          <a:p>
            <a:r>
              <a:rPr lang="en-US" sz="2200" dirty="0">
                <a:latin typeface="Helvetica Light" panose="020B0403020202020204" pitchFamily="34" charset="0"/>
              </a:rPr>
              <a:t>	move to courses directory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0" y="2254004"/>
            <a:ext cx="4453129" cy="415498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 Light" panose="020B0403020202020204" pitchFamily="34" charset="0"/>
              </a:rPr>
              <a:t>$ cd ~</a:t>
            </a:r>
          </a:p>
          <a:p>
            <a:endParaRPr lang="en-US" sz="2200" dirty="0">
              <a:latin typeface="Helvetica Light" panose="020B0403020202020204" pitchFamily="34" charset="0"/>
            </a:endParaRPr>
          </a:p>
          <a:p>
            <a:r>
              <a:rPr lang="en-US" sz="2200" dirty="0">
                <a:latin typeface="Helvetica Light" panose="020B0403020202020204" pitchFamily="34" charset="0"/>
              </a:rPr>
              <a:t>	moves from anywhere to 	home directory</a:t>
            </a:r>
          </a:p>
          <a:p>
            <a:endParaRPr lang="en-US" sz="2200" dirty="0">
              <a:latin typeface="Helvetica Light" panose="020B0403020202020204" pitchFamily="34" charset="0"/>
            </a:endParaRPr>
          </a:p>
          <a:p>
            <a:r>
              <a:rPr lang="en-US" sz="2200" dirty="0">
                <a:latin typeface="Helvetica Light" panose="020B0403020202020204" pitchFamily="34" charset="0"/>
              </a:rPr>
              <a:t>$ cd /</a:t>
            </a:r>
          </a:p>
          <a:p>
            <a:r>
              <a:rPr lang="en-US" sz="2200" dirty="0">
                <a:latin typeface="Helvetica Light" panose="020B0403020202020204" pitchFamily="34" charset="0"/>
              </a:rPr>
              <a:t>	</a:t>
            </a:r>
          </a:p>
          <a:p>
            <a:r>
              <a:rPr lang="en-US" sz="2200" dirty="0">
                <a:latin typeface="Helvetica Light" panose="020B0403020202020204" pitchFamily="34" charset="0"/>
              </a:rPr>
              <a:t>	move from anywhere to root</a:t>
            </a:r>
          </a:p>
          <a:p>
            <a:endParaRPr lang="en-US" sz="2200" dirty="0">
              <a:latin typeface="Helvetica Light" panose="020B0403020202020204" pitchFamily="34" charset="0"/>
            </a:endParaRPr>
          </a:p>
          <a:p>
            <a:r>
              <a:rPr lang="en-US" sz="2200" dirty="0">
                <a:latin typeface="Helvetica Light" panose="020B0403020202020204" pitchFamily="34" charset="0"/>
              </a:rPr>
              <a:t>$ cd .</a:t>
            </a:r>
          </a:p>
          <a:p>
            <a:endParaRPr lang="en-US" sz="2200" dirty="0">
              <a:latin typeface="Helvetica Light" panose="020B0403020202020204" pitchFamily="34" charset="0"/>
            </a:endParaRPr>
          </a:p>
          <a:p>
            <a:r>
              <a:rPr lang="en-US" sz="2200" dirty="0">
                <a:latin typeface="Helvetica Light" panose="020B0403020202020204" pitchFamily="34" charset="0"/>
              </a:rPr>
              <a:t>“.” means current directory.</a:t>
            </a:r>
          </a:p>
        </p:txBody>
      </p:sp>
    </p:spTree>
    <p:extLst>
      <p:ext uri="{BB962C8B-B14F-4D97-AF65-F5344CB8AC3E}">
        <p14:creationId xmlns:p14="http://schemas.microsoft.com/office/powerpoint/2010/main" val="177054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96371" y="287794"/>
            <a:ext cx="670087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Helvetica Light" panose="020B0403020202020204" pitchFamily="34" charset="0"/>
              </a:rPr>
              <a:t>Introduction to Unix commands:</a:t>
            </a:r>
          </a:p>
          <a:p>
            <a:pPr algn="ctr"/>
            <a:endParaRPr lang="en-US" sz="2800" dirty="0">
              <a:latin typeface="Helvetica Light" panose="020B0403020202020204" pitchFamily="34" charset="0"/>
            </a:endParaRPr>
          </a:p>
          <a:p>
            <a:pPr algn="ctr"/>
            <a:r>
              <a:rPr lang="en-US" sz="2800" dirty="0">
                <a:latin typeface="Helvetica Light" panose="020B0403020202020204" pitchFamily="34" charset="0"/>
              </a:rPr>
              <a:t>Making, renaming, copying, moving files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7354" y="2149582"/>
            <a:ext cx="8058616" cy="3985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latin typeface="HELVETICA LIGHT" panose="020B0403020202020204" pitchFamily="34" charset="0"/>
              </a:rPr>
              <a:t>$ touch </a:t>
            </a:r>
            <a:r>
              <a:rPr lang="en-US" sz="2300" b="1" dirty="0" err="1">
                <a:latin typeface="HELVETICA LIGHT" panose="020B0403020202020204" pitchFamily="34" charset="0"/>
              </a:rPr>
              <a:t>filename.txt</a:t>
            </a:r>
            <a:endParaRPr lang="en-US" sz="2300" b="1" dirty="0">
              <a:latin typeface="HELVETICA LIGHT" panose="020B0403020202020204" pitchFamily="34" charset="0"/>
            </a:endParaRPr>
          </a:p>
          <a:p>
            <a:endParaRPr lang="en-US" sz="2300" dirty="0">
              <a:latin typeface="Helvetica Light" panose="020B0403020202020204" pitchFamily="34" charset="0"/>
            </a:endParaRPr>
          </a:p>
          <a:p>
            <a:r>
              <a:rPr lang="en-US" sz="2300" dirty="0">
                <a:latin typeface="Helvetica Light" panose="020B0403020202020204" pitchFamily="34" charset="0"/>
              </a:rPr>
              <a:t>	creates a file</a:t>
            </a:r>
          </a:p>
          <a:p>
            <a:endParaRPr lang="en-US" sz="2300" dirty="0">
              <a:latin typeface="Helvetica Light" panose="020B0403020202020204" pitchFamily="34" charset="0"/>
            </a:endParaRPr>
          </a:p>
          <a:p>
            <a:r>
              <a:rPr lang="en-US" sz="2300" b="1" dirty="0">
                <a:latin typeface="HELVETICA LIGHT" panose="020B0403020202020204" pitchFamily="34" charset="0"/>
              </a:rPr>
              <a:t>$ </a:t>
            </a:r>
            <a:r>
              <a:rPr lang="en-US" sz="2300" b="1" dirty="0" err="1">
                <a:latin typeface="HELVETICA LIGHT" panose="020B0403020202020204" pitchFamily="34" charset="0"/>
              </a:rPr>
              <a:t>cp</a:t>
            </a:r>
            <a:r>
              <a:rPr lang="en-US" sz="2300" b="1" dirty="0">
                <a:latin typeface="HELVETICA LIGHT" panose="020B0403020202020204" pitchFamily="34" charset="0"/>
              </a:rPr>
              <a:t> file destination	</a:t>
            </a:r>
            <a:r>
              <a:rPr lang="en-US" sz="2300" dirty="0">
                <a:latin typeface="Helvetica Light" panose="020B0403020202020204" pitchFamily="34" charset="0"/>
              </a:rPr>
              <a:t>	(e.g., $ </a:t>
            </a:r>
            <a:r>
              <a:rPr lang="en-US" sz="2300" dirty="0" err="1">
                <a:latin typeface="Helvetica Light" panose="020B0403020202020204" pitchFamily="34" charset="0"/>
              </a:rPr>
              <a:t>cp</a:t>
            </a:r>
            <a:r>
              <a:rPr lang="en-US" sz="2300" dirty="0">
                <a:latin typeface="Helvetica Light" panose="020B0403020202020204" pitchFamily="34" charset="0"/>
              </a:rPr>
              <a:t> </a:t>
            </a:r>
            <a:r>
              <a:rPr lang="en-US" sz="2300" dirty="0" err="1">
                <a:latin typeface="Helvetica Light" panose="020B0403020202020204" pitchFamily="34" charset="0"/>
              </a:rPr>
              <a:t>filename.txt</a:t>
            </a:r>
            <a:r>
              <a:rPr lang="en-US" sz="2300" dirty="0">
                <a:latin typeface="Helvetica Light" panose="020B0403020202020204" pitchFamily="34" charset="0"/>
              </a:rPr>
              <a:t> ~/BIOL792/)</a:t>
            </a:r>
          </a:p>
          <a:p>
            <a:endParaRPr lang="en-US" sz="2300" dirty="0">
              <a:latin typeface="Helvetica Light" panose="020B0403020202020204" pitchFamily="34" charset="0"/>
            </a:endParaRPr>
          </a:p>
          <a:p>
            <a:r>
              <a:rPr lang="en-US" sz="2300" dirty="0">
                <a:latin typeface="Helvetica Light" panose="020B0403020202020204" pitchFamily="34" charset="0"/>
              </a:rPr>
              <a:t>	Copies a file to the directory specified</a:t>
            </a:r>
          </a:p>
          <a:p>
            <a:endParaRPr lang="en-US" sz="2300" dirty="0">
              <a:latin typeface="Helvetica Light" panose="020B0403020202020204" pitchFamily="34" charset="0"/>
            </a:endParaRPr>
          </a:p>
          <a:p>
            <a:r>
              <a:rPr lang="en-US" sz="2300" b="1" dirty="0">
                <a:latin typeface="HELVETICA LIGHT" panose="020B0403020202020204" pitchFamily="34" charset="0"/>
              </a:rPr>
              <a:t>$ mv  file destination</a:t>
            </a:r>
            <a:r>
              <a:rPr lang="en-US" sz="2300" dirty="0">
                <a:latin typeface="Helvetica Light" panose="020B0403020202020204" pitchFamily="34" charset="0"/>
              </a:rPr>
              <a:t>	(e.g., $ mv </a:t>
            </a:r>
            <a:r>
              <a:rPr lang="en-US" sz="2300" dirty="0" err="1">
                <a:latin typeface="Helvetica Light" panose="020B0403020202020204" pitchFamily="34" charset="0"/>
              </a:rPr>
              <a:t>filename.txt</a:t>
            </a:r>
            <a:r>
              <a:rPr lang="en-US" sz="2300" dirty="0">
                <a:latin typeface="Helvetica Light" panose="020B0403020202020204" pitchFamily="34" charset="0"/>
              </a:rPr>
              <a:t> ~/BIOL792/)</a:t>
            </a:r>
          </a:p>
          <a:p>
            <a:endParaRPr lang="en-US" sz="2300" dirty="0">
              <a:latin typeface="Helvetica Light" panose="020B0403020202020204" pitchFamily="34" charset="0"/>
            </a:endParaRPr>
          </a:p>
          <a:p>
            <a:r>
              <a:rPr lang="en-US" sz="2300" dirty="0">
                <a:latin typeface="Helvetica Light" panose="020B0403020202020204" pitchFamily="34" charset="0"/>
              </a:rPr>
              <a:t>	Moves a file to the directory specified</a:t>
            </a:r>
          </a:p>
        </p:txBody>
      </p:sp>
    </p:spTree>
    <p:extLst>
      <p:ext uri="{BB962C8B-B14F-4D97-AF65-F5344CB8AC3E}">
        <p14:creationId xmlns:p14="http://schemas.microsoft.com/office/powerpoint/2010/main" val="1570928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0319" y="287794"/>
            <a:ext cx="776206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Helvetica Light" panose="020B0403020202020204" pitchFamily="34" charset="0"/>
              </a:rPr>
              <a:t>Introduction to Unix commands:</a:t>
            </a:r>
          </a:p>
          <a:p>
            <a:pPr algn="ctr"/>
            <a:endParaRPr lang="en-US" sz="2800" dirty="0">
              <a:latin typeface="Helvetica Light" panose="020B0403020202020204" pitchFamily="34" charset="0"/>
            </a:endParaRPr>
          </a:p>
          <a:p>
            <a:pPr algn="ctr"/>
            <a:r>
              <a:rPr lang="en-US" sz="2800" dirty="0">
                <a:latin typeface="Helvetica Light" panose="020B0403020202020204" pitchFamily="34" charset="0"/>
              </a:rPr>
              <a:t>Making, renaming, copying, moving directories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0319" y="2218367"/>
            <a:ext cx="753958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HELVETICA LIGHT" panose="020B0403020202020204" pitchFamily="34" charset="0"/>
              </a:rPr>
              <a:t>$ </a:t>
            </a:r>
            <a:r>
              <a:rPr lang="en-US" sz="2400" b="1" dirty="0" err="1">
                <a:latin typeface="HELVETICA LIGHT" panose="020B0403020202020204" pitchFamily="34" charset="0"/>
              </a:rPr>
              <a:t>mkdir</a:t>
            </a:r>
            <a:r>
              <a:rPr lang="en-US" sz="2400" b="1" dirty="0">
                <a:latin typeface="HELVETICA LIGHT" panose="020B0403020202020204" pitchFamily="34" charset="0"/>
              </a:rPr>
              <a:t> </a:t>
            </a:r>
            <a:r>
              <a:rPr lang="en-US" sz="2400" b="1" dirty="0" err="1">
                <a:latin typeface="HELVETICA LIGHT" panose="020B0403020202020204" pitchFamily="34" charset="0"/>
              </a:rPr>
              <a:t>directory_name</a:t>
            </a:r>
            <a:endParaRPr lang="en-US" sz="2400" b="1" dirty="0">
              <a:latin typeface="HELVETICA LIGHT" panose="020B0403020202020204" pitchFamily="34" charset="0"/>
            </a:endParaRPr>
          </a:p>
          <a:p>
            <a:endParaRPr lang="en-US" sz="2400" dirty="0">
              <a:latin typeface="Helvetica Light" panose="020B0403020202020204" pitchFamily="34" charset="0"/>
            </a:endParaRPr>
          </a:p>
          <a:p>
            <a:r>
              <a:rPr lang="en-US" sz="2400" dirty="0">
                <a:latin typeface="Helvetica Light" panose="020B0403020202020204" pitchFamily="34" charset="0"/>
              </a:rPr>
              <a:t>	creates a directory</a:t>
            </a:r>
          </a:p>
          <a:p>
            <a:endParaRPr lang="en-US" sz="2400" dirty="0">
              <a:latin typeface="Helvetica Light" panose="020B0403020202020204" pitchFamily="34" charset="0"/>
            </a:endParaRPr>
          </a:p>
          <a:p>
            <a:r>
              <a:rPr lang="en-US" sz="2400" b="1" dirty="0">
                <a:latin typeface="HELVETICA LIGHT" panose="020B0403020202020204" pitchFamily="34" charset="0"/>
              </a:rPr>
              <a:t>$ </a:t>
            </a:r>
            <a:r>
              <a:rPr lang="en-US" sz="2400" b="1" dirty="0" err="1">
                <a:latin typeface="HELVETICA LIGHT" panose="020B0403020202020204" pitchFamily="34" charset="0"/>
              </a:rPr>
              <a:t>rmdir</a:t>
            </a:r>
            <a:r>
              <a:rPr lang="en-US" sz="2400" b="1" dirty="0">
                <a:latin typeface="HELVETICA LIGHT" panose="020B0403020202020204" pitchFamily="34" charset="0"/>
              </a:rPr>
              <a:t> directory</a:t>
            </a:r>
          </a:p>
          <a:p>
            <a:endParaRPr lang="en-US" sz="2400" dirty="0">
              <a:latin typeface="Helvetica Light" panose="020B0403020202020204" pitchFamily="34" charset="0"/>
            </a:endParaRPr>
          </a:p>
          <a:p>
            <a:r>
              <a:rPr lang="en-US" sz="2400" dirty="0">
                <a:latin typeface="Helvetica Light" panose="020B0403020202020204" pitchFamily="34" charset="0"/>
              </a:rPr>
              <a:t>	Removes the directory specified. </a:t>
            </a:r>
            <a:r>
              <a:rPr lang="en-US" sz="2400" dirty="0">
                <a:solidFill>
                  <a:srgbClr val="FF0000"/>
                </a:solidFill>
                <a:latin typeface="Helvetica Light" panose="020B0403020202020204" pitchFamily="34" charset="0"/>
              </a:rPr>
              <a:t>**** DANGER</a:t>
            </a:r>
          </a:p>
          <a:p>
            <a:endParaRPr lang="en-US" sz="2400" dirty="0">
              <a:latin typeface="Helvetica Light" panose="020B0403020202020204" pitchFamily="34" charset="0"/>
            </a:endParaRPr>
          </a:p>
          <a:p>
            <a:r>
              <a:rPr lang="en-US" sz="2400" b="1" dirty="0">
                <a:latin typeface="HELVETICA LIGHT" panose="020B0403020202020204" pitchFamily="34" charset="0"/>
              </a:rPr>
              <a:t>$ mv  directory destination</a:t>
            </a:r>
          </a:p>
          <a:p>
            <a:endParaRPr lang="en-US" sz="2400" dirty="0">
              <a:latin typeface="Helvetica Light" panose="020B0403020202020204" pitchFamily="34" charset="0"/>
            </a:endParaRPr>
          </a:p>
          <a:p>
            <a:r>
              <a:rPr lang="en-US" sz="2400" dirty="0">
                <a:latin typeface="Helvetica Light" panose="020B0403020202020204" pitchFamily="34" charset="0"/>
              </a:rPr>
              <a:t>	Moves a directory to the directory specified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63164" y="51165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636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13473" y="696392"/>
            <a:ext cx="3759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HELVETICA LIGHT" panose="020B0403020202020204" pitchFamily="34" charset="0"/>
              </a:rPr>
              <a:t>A word on typing less: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4133" y="1651552"/>
            <a:ext cx="825440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 LIGHT" panose="020B0403020202020204" pitchFamily="34" charset="0"/>
              </a:rPr>
              <a:t>Tab complete </a:t>
            </a:r>
            <a:r>
              <a:rPr lang="en-US" sz="2200" dirty="0">
                <a:latin typeface="Helvetica Light" panose="020B0403020202020204" pitchFamily="34" charset="0"/>
              </a:rPr>
              <a:t>will save you most of the typing time at the terminal. Once a directory, file, or program name has been typed to the point of being unique, hitting tab will complete the text. THUS, you do not need to type out things all of the way.</a:t>
            </a:r>
          </a:p>
          <a:p>
            <a:endParaRPr lang="en-US" dirty="0">
              <a:latin typeface="Helvetica Light" panose="020B0403020202020204" pitchFamily="34" charset="0"/>
            </a:endParaRPr>
          </a:p>
          <a:p>
            <a:endParaRPr lang="en-US" dirty="0">
              <a:latin typeface="Helvetica Light" panose="020B0403020202020204" pitchFamily="34" charset="0"/>
            </a:endParaRPr>
          </a:p>
          <a:p>
            <a:r>
              <a:rPr lang="en-US" sz="2800" b="1" dirty="0">
                <a:latin typeface="HELVETICA LIGHT" panose="020B0403020202020204" pitchFamily="34" charset="0"/>
              </a:rPr>
              <a:t>Tab complete </a:t>
            </a:r>
            <a:r>
              <a:rPr lang="en-US" sz="2200" dirty="0">
                <a:latin typeface="Helvetica Light" panose="020B0403020202020204" pitchFamily="34" charset="0"/>
              </a:rPr>
              <a:t>will save you time AND will prevent you from mis-typing command, directory and file names incorrectly</a:t>
            </a:r>
          </a:p>
          <a:p>
            <a:endParaRPr lang="en-US" sz="2000" dirty="0">
              <a:latin typeface="Helvetica Light" panose="020B0403020202020204" pitchFamily="34" charset="0"/>
            </a:endParaRPr>
          </a:p>
          <a:p>
            <a:r>
              <a:rPr lang="en-US" sz="2000" dirty="0">
                <a:latin typeface="Helvetica Light" panose="020B0403020202020204" pitchFamily="34" charset="0"/>
              </a:rPr>
              <a:t>*Play around with this immediately while working through the tutorial and worksheets this week</a:t>
            </a:r>
          </a:p>
        </p:txBody>
      </p:sp>
    </p:spTree>
    <p:extLst>
      <p:ext uri="{BB962C8B-B14F-4D97-AF65-F5344CB8AC3E}">
        <p14:creationId xmlns:p14="http://schemas.microsoft.com/office/powerpoint/2010/main" val="60735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ne of my favorite trends: Cost Per Genome">
            <a:extLst>
              <a:ext uri="{FF2B5EF4-FFF2-40B4-BE49-F238E27FC236}">
                <a16:creationId xmlns:a16="http://schemas.microsoft.com/office/drawing/2014/main" id="{C5BC5BE8-CFA8-F344-B184-2B2F75E2A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72" y="1064533"/>
            <a:ext cx="7995656" cy="450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461924" y="1868055"/>
            <a:ext cx="1859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Light" panose="020B0403020202020204" pitchFamily="34" charset="0"/>
              </a:rPr>
              <a:t>Next generation</a:t>
            </a:r>
          </a:p>
          <a:p>
            <a:r>
              <a:rPr lang="en-US" sz="1600" dirty="0">
                <a:solidFill>
                  <a:schemeClr val="bg1"/>
                </a:solidFill>
                <a:latin typeface="Helvetica Light" panose="020B0403020202020204" pitchFamily="34" charset="0"/>
              </a:rPr>
              <a:t>sequencers debut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04502" y="128336"/>
            <a:ext cx="6135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HELVETICA LIGHT" panose="020B0403020202020204" pitchFamily="34" charset="0"/>
              </a:rPr>
              <a:t>Big Data Science: Genomics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6947" y="5817932"/>
            <a:ext cx="8701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Light" panose="020B0403020202020204" pitchFamily="34" charset="0"/>
              </a:rPr>
              <a:t>Cost of DNA sequencing is now 1,000,000 times cheaper and about 100,000 times faster than 10 years ago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E9F5AF8-D18D-2B44-8938-9930C3AE5C8E}"/>
              </a:ext>
            </a:extLst>
          </p:cNvPr>
          <p:cNvCxnSpPr/>
          <p:nvPr/>
        </p:nvCxnSpPr>
        <p:spPr>
          <a:xfrm flipH="1">
            <a:off x="3784600" y="2160443"/>
            <a:ext cx="787400" cy="189057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1283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9592" y="397950"/>
            <a:ext cx="86780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 LIGHT" panose="020B0403020202020204" pitchFamily="34" charset="0"/>
              </a:rPr>
              <a:t>Shortcuts for moving faster from the command line</a:t>
            </a:r>
          </a:p>
          <a:p>
            <a:r>
              <a:rPr lang="en-US" sz="2800" dirty="0">
                <a:latin typeface="Helvetica Light" panose="020B0403020202020204" pitchFamily="34" charset="0"/>
              </a:rPr>
              <a:t>(Your mouse is useless).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1841242"/>
            <a:ext cx="8839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>
                <a:latin typeface="Helvetica Light" panose="020B0403020202020204" pitchFamily="34" charset="0"/>
              </a:rPr>
              <a:t>Up and Down arrows will allow you to scroll through previous commands that have been typed from the terminal. This will be very useful..</a:t>
            </a:r>
          </a:p>
          <a:p>
            <a:pPr marL="285750" indent="-285750">
              <a:buFontTx/>
              <a:buChar char="-"/>
            </a:pPr>
            <a:endParaRPr lang="en-US" sz="2000" dirty="0">
              <a:latin typeface="Helvetica Light" panose="020B0403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2000" dirty="0">
                <a:latin typeface="Helvetica Light" panose="020B0403020202020204" pitchFamily="34" charset="0"/>
              </a:rPr>
              <a:t>You can not use your mouse to move the terminal cursor. </a:t>
            </a:r>
          </a:p>
          <a:p>
            <a:endParaRPr lang="en-US" sz="2000" dirty="0">
              <a:latin typeface="Helvetica Light" panose="020B0403020202020204" pitchFamily="34" charset="0"/>
            </a:endParaRPr>
          </a:p>
          <a:p>
            <a:r>
              <a:rPr lang="en-US" sz="2000" dirty="0">
                <a:latin typeface="Helvetica Light" panose="020B0403020202020204" pitchFamily="34" charset="0"/>
              </a:rPr>
              <a:t>	- “</a:t>
            </a:r>
            <a:r>
              <a:rPr lang="en-US" sz="2000" b="1" dirty="0">
                <a:latin typeface="HELVETICA LIGHT" panose="020B0403020202020204" pitchFamily="34" charset="0"/>
              </a:rPr>
              <a:t>control a</a:t>
            </a:r>
            <a:r>
              <a:rPr lang="en-US" sz="2000" dirty="0">
                <a:latin typeface="Helvetica Light" panose="020B0403020202020204" pitchFamily="34" charset="0"/>
              </a:rPr>
              <a:t>” will move the cursor to the start of what you have typed.</a:t>
            </a:r>
          </a:p>
          <a:p>
            <a:endParaRPr lang="en-US" sz="2000" dirty="0">
              <a:latin typeface="Helvetica Light" panose="020B0403020202020204" pitchFamily="34" charset="0"/>
            </a:endParaRPr>
          </a:p>
          <a:p>
            <a:r>
              <a:rPr lang="en-US" sz="2000" dirty="0">
                <a:latin typeface="Helvetica Light" panose="020B0403020202020204" pitchFamily="34" charset="0"/>
              </a:rPr>
              <a:t>	- “</a:t>
            </a:r>
            <a:r>
              <a:rPr lang="en-US" sz="2000" b="1" dirty="0">
                <a:latin typeface="HELVETICA LIGHT" panose="020B0403020202020204" pitchFamily="34" charset="0"/>
              </a:rPr>
              <a:t>control e</a:t>
            </a:r>
            <a:r>
              <a:rPr lang="en-US" sz="2000" dirty="0">
                <a:latin typeface="Helvetica Light" panose="020B0403020202020204" pitchFamily="34" charset="0"/>
              </a:rPr>
              <a:t>” will move the cursor to the end of what you have typed.</a:t>
            </a:r>
          </a:p>
          <a:p>
            <a:endParaRPr lang="en-US" sz="2000" dirty="0">
              <a:latin typeface="Helvetica Light" panose="020B0403020202020204" pitchFamily="34" charset="0"/>
            </a:endParaRPr>
          </a:p>
          <a:p>
            <a:r>
              <a:rPr lang="en-US" sz="2000" dirty="0">
                <a:latin typeface="Helvetica Light" panose="020B0403020202020204" pitchFamily="34" charset="0"/>
              </a:rPr>
              <a:t>	- “</a:t>
            </a:r>
            <a:r>
              <a:rPr lang="en-US" sz="2000" b="1" dirty="0">
                <a:latin typeface="HELVETICA LIGHT" panose="020B0403020202020204" pitchFamily="34" charset="0"/>
              </a:rPr>
              <a:t>control l</a:t>
            </a:r>
            <a:r>
              <a:rPr lang="en-US" sz="2000" dirty="0">
                <a:latin typeface="Helvetica Light" panose="020B0403020202020204" pitchFamily="34" charset="0"/>
              </a:rPr>
              <a:t>” will clear the window</a:t>
            </a:r>
          </a:p>
          <a:p>
            <a:endParaRPr lang="en-US" sz="2000" dirty="0">
              <a:latin typeface="Helvetica Light" panose="020B0403020202020204" pitchFamily="34" charset="0"/>
            </a:endParaRPr>
          </a:p>
          <a:p>
            <a:endParaRPr lang="en-US" sz="2000" dirty="0">
              <a:latin typeface="Helvetica Light" panose="020B0403020202020204" pitchFamily="34" charset="0"/>
            </a:endParaRPr>
          </a:p>
          <a:p>
            <a:r>
              <a:rPr lang="en-US" sz="2000" dirty="0">
                <a:latin typeface="Helvetica Light" panose="020B0403020202020204" pitchFamily="34" charset="0"/>
              </a:rPr>
              <a:t>Try these as you work through the tutorial today</a:t>
            </a:r>
          </a:p>
          <a:p>
            <a:endParaRPr lang="en-US" sz="2000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900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2522" y="99492"/>
            <a:ext cx="832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HELVETICA LIGHT" panose="020B0403020202020204" pitchFamily="34" charset="0"/>
              </a:rPr>
              <a:t>Manual (man) pages exist for every Unix command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2522" y="682817"/>
            <a:ext cx="869019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>
                <a:latin typeface="Helvetica Light" panose="020B0403020202020204" pitchFamily="34" charset="0"/>
              </a:rPr>
              <a:t>List of command line options, and a synopsis of how the program works</a:t>
            </a:r>
          </a:p>
          <a:p>
            <a:r>
              <a:rPr lang="en-US" sz="2000" dirty="0">
                <a:latin typeface="Helvetica Light" panose="020B0403020202020204" pitchFamily="34" charset="0"/>
              </a:rPr>
              <a:t>-  “man” is the </a:t>
            </a:r>
            <a:r>
              <a:rPr lang="en-US" sz="2000" dirty="0" err="1">
                <a:latin typeface="Helvetica Light" panose="020B0403020202020204" pitchFamily="34" charset="0"/>
              </a:rPr>
              <a:t>unix</a:t>
            </a:r>
            <a:r>
              <a:rPr lang="en-US" sz="2000" dirty="0">
                <a:latin typeface="Helvetica Light" panose="020B0403020202020204" pitchFamily="34" charset="0"/>
              </a:rPr>
              <a:t> command for opening the manual page</a:t>
            </a:r>
          </a:p>
          <a:p>
            <a:pPr marL="285750" indent="-285750">
              <a:buFontTx/>
              <a:buChar char="-"/>
            </a:pPr>
            <a:endParaRPr lang="en-US" sz="2000" dirty="0">
              <a:latin typeface="Helvetica Light" panose="020B0403020202020204" pitchFamily="34" charset="0"/>
            </a:endParaRPr>
          </a:p>
          <a:p>
            <a:pPr lvl="1"/>
            <a:r>
              <a:rPr lang="en-US" sz="2400" dirty="0">
                <a:latin typeface="Helvetica Light" panose="020B0403020202020204" pitchFamily="34" charset="0"/>
              </a:rPr>
              <a:t>$ man </a:t>
            </a:r>
            <a:r>
              <a:rPr lang="en-US" sz="2400" dirty="0" err="1">
                <a:latin typeface="Helvetica Light" panose="020B0403020202020204" pitchFamily="34" charset="0"/>
              </a:rPr>
              <a:t>wc</a:t>
            </a:r>
            <a:endParaRPr lang="en-US" sz="2400" dirty="0">
              <a:latin typeface="Helvetica Light" panose="020B0403020202020204" pitchFamily="34" charset="0"/>
            </a:endParaRPr>
          </a:p>
          <a:p>
            <a:endParaRPr lang="en-US" sz="2000" dirty="0">
              <a:latin typeface="Helvetica Light" panose="020B0403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sz="2000" dirty="0">
              <a:latin typeface="Helvetica Light" panose="020B0403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sz="2000" dirty="0">
              <a:latin typeface="Helvetica Light" panose="020B0403020202020204" pitchFamily="34" charset="0"/>
            </a:endParaRPr>
          </a:p>
        </p:txBody>
      </p:sp>
      <p:pic>
        <p:nvPicPr>
          <p:cNvPr id="4" name="Picture 3" descr="Screen Shot 2014-07-12 at 11.25.5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24" y="2373277"/>
            <a:ext cx="7543653" cy="4377827"/>
          </a:xfrm>
          <a:prstGeom prst="rect">
            <a:avLst/>
          </a:prstGeom>
        </p:spPr>
      </p:pic>
      <p:cxnSp>
        <p:nvCxnSpPr>
          <p:cNvPr id="6" name="Straight Arrow Connector 5"/>
          <p:cNvCxnSpPr>
            <a:cxnSpLocks/>
          </p:cNvCxnSpPr>
          <p:nvPr/>
        </p:nvCxnSpPr>
        <p:spPr>
          <a:xfrm flipH="1">
            <a:off x="2808959" y="1825566"/>
            <a:ext cx="98834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176037" y="1640900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Opens the manual page for </a:t>
            </a:r>
            <a:r>
              <a:rPr lang="en-US" dirty="0" err="1">
                <a:latin typeface="Helvetica Light" panose="020B0403020202020204" pitchFamily="34" charset="0"/>
                <a:cs typeface="Courier"/>
              </a:rPr>
              <a:t>wc</a:t>
            </a:r>
            <a:r>
              <a:rPr lang="en-US" dirty="0">
                <a:latin typeface="Helvetica Light" panose="020B0403020202020204" pitchFamily="34" charset="0"/>
              </a:rPr>
              <a:t> in </a:t>
            </a:r>
            <a:r>
              <a:rPr lang="en-US" dirty="0">
                <a:latin typeface="Helvetica Light" panose="020B0403020202020204" pitchFamily="34" charset="0"/>
                <a:cs typeface="Courier"/>
              </a:rPr>
              <a:t>less</a:t>
            </a:r>
          </a:p>
        </p:txBody>
      </p:sp>
    </p:spTree>
    <p:extLst>
      <p:ext uri="{BB962C8B-B14F-4D97-AF65-F5344CB8AC3E}">
        <p14:creationId xmlns:p14="http://schemas.microsoft.com/office/powerpoint/2010/main" val="942497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78026" y="283117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HELVETICA LIGHT" panose="020B0403020202020204" pitchFamily="34" charset="0"/>
              </a:rPr>
              <a:t>man (manual) pages</a:t>
            </a:r>
          </a:p>
        </p:txBody>
      </p:sp>
      <p:pic>
        <p:nvPicPr>
          <p:cNvPr id="4" name="Picture 3" descr="Screen Shot 2014-07-09 at 3.05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86" y="1882776"/>
            <a:ext cx="7417405" cy="47910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3064" y="993305"/>
            <a:ext cx="73532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Light" panose="020B0403020202020204" pitchFamily="34" charset="0"/>
              </a:rPr>
              <a:t>$ man less</a:t>
            </a:r>
          </a:p>
          <a:p>
            <a:r>
              <a:rPr lang="en-US" sz="2400" dirty="0">
                <a:latin typeface="Helvetica Light" panose="020B0403020202020204" pitchFamily="34" charset="0"/>
              </a:rPr>
              <a:t>Manual for less, a </a:t>
            </a:r>
            <a:r>
              <a:rPr lang="en-US" sz="2400" dirty="0" err="1">
                <a:latin typeface="Helvetica Light" panose="020B0403020202020204" pitchFamily="34" charset="0"/>
              </a:rPr>
              <a:t>unix</a:t>
            </a:r>
            <a:r>
              <a:rPr lang="en-US" sz="2400" dirty="0">
                <a:latin typeface="Helvetica Light" panose="020B0403020202020204" pitchFamily="34" charset="0"/>
              </a:rPr>
              <a:t> program for looking into files </a:t>
            </a:r>
          </a:p>
        </p:txBody>
      </p:sp>
    </p:spTree>
    <p:extLst>
      <p:ext uri="{BB962C8B-B14F-4D97-AF65-F5344CB8AC3E}">
        <p14:creationId xmlns:p14="http://schemas.microsoft.com/office/powerpoint/2010/main" val="16873482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06075" y="115945"/>
            <a:ext cx="288412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HELVETICA LIGHT" panose="020B0403020202020204" pitchFamily="34" charset="0"/>
              </a:rPr>
              <a:t>For this morning:</a:t>
            </a:r>
          </a:p>
          <a:p>
            <a:endParaRPr lang="en-US" sz="2800" dirty="0">
              <a:latin typeface="Helvetica Light" panose="020B0403020202020204" pitchFamily="34" charset="0"/>
            </a:endParaRPr>
          </a:p>
          <a:p>
            <a:endParaRPr lang="en-US" sz="2800" dirty="0">
              <a:latin typeface="Helvetica Light" panose="020B0403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6426" y="1008497"/>
            <a:ext cx="769968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latin typeface="Helvetica Light" panose="020B0403020202020204" pitchFamily="34" charset="0"/>
              </a:rPr>
              <a:t>Review </a:t>
            </a:r>
            <a:r>
              <a:rPr lang="en-US" sz="2000" b="1" dirty="0" err="1">
                <a:latin typeface="Helvetica Light" panose="020B0403020202020204" pitchFamily="34" charset="0"/>
              </a:rPr>
              <a:t>unixI_primer.md</a:t>
            </a:r>
            <a:r>
              <a:rPr lang="en-US" sz="2000" b="1" dirty="0">
                <a:latin typeface="Helvetica Light" panose="020B0403020202020204" pitchFamily="34" charset="0"/>
              </a:rPr>
              <a:t> </a:t>
            </a:r>
            <a:r>
              <a:rPr lang="en-US" sz="2000" dirty="0">
                <a:latin typeface="Helvetica Light" panose="020B0403020202020204" pitchFamily="34" charset="0"/>
              </a:rPr>
              <a:t>under </a:t>
            </a:r>
            <a:r>
              <a:rPr lang="en-US" sz="2000" b="1" dirty="0" err="1">
                <a:latin typeface="Helvetica Light" panose="020B0403020202020204" pitchFamily="34" charset="0"/>
              </a:rPr>
              <a:t>day_one</a:t>
            </a:r>
            <a:endParaRPr lang="en-US" sz="2000" b="1" dirty="0">
              <a:latin typeface="Helvetica Light" panose="020B0403020202020204" pitchFamily="34" charset="0"/>
            </a:endParaRPr>
          </a:p>
          <a:p>
            <a:pPr marL="342900" indent="-342900">
              <a:buAutoNum type="arabicPeriod"/>
            </a:pPr>
            <a:endParaRPr lang="en-US" sz="2000" dirty="0">
              <a:latin typeface="Helvetica Light" panose="020B0403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2000" dirty="0">
                <a:latin typeface="Helvetica Light" panose="020B0403020202020204" pitchFamily="34" charset="0"/>
              </a:rPr>
              <a:t>Work through </a:t>
            </a:r>
            <a:r>
              <a:rPr lang="en-US" sz="2000" b="1" dirty="0">
                <a:latin typeface="Helvetica Light" panose="020B0403020202020204" pitchFamily="34" charset="0"/>
              </a:rPr>
              <a:t>unix_assignment1.md </a:t>
            </a:r>
            <a:r>
              <a:rPr lang="en-US" sz="2000" dirty="0">
                <a:latin typeface="Helvetica Light" panose="020B0403020202020204" pitchFamily="34" charset="0"/>
              </a:rPr>
              <a:t>(mostly a tutorial), and complete the first few sections of one or both of the tutorials specified at the bottom of </a:t>
            </a:r>
            <a:r>
              <a:rPr lang="en-US" sz="2000" b="1" dirty="0" err="1">
                <a:latin typeface="Helvetica Light" panose="020B0403020202020204" pitchFamily="34" charset="0"/>
              </a:rPr>
              <a:t>unix_assignmentI.md</a:t>
            </a:r>
            <a:r>
              <a:rPr lang="en-US" sz="2000" dirty="0">
                <a:latin typeface="Helvetica Light" panose="020B0403020202020204" pitchFamily="34" charset="0"/>
              </a:rPr>
              <a:t>.</a:t>
            </a:r>
          </a:p>
          <a:p>
            <a:pPr marL="342900" indent="-342900">
              <a:buAutoNum type="arabicPeriod"/>
            </a:pPr>
            <a:endParaRPr lang="en-US" sz="2000" dirty="0">
              <a:latin typeface="Helvetica Light" panose="020B0403020202020204" pitchFamily="34" charset="0"/>
            </a:endParaRPr>
          </a:p>
          <a:p>
            <a:pPr lvl="1"/>
            <a:r>
              <a:rPr lang="en-US" sz="2000" dirty="0">
                <a:latin typeface="Helvetica Light" panose="020B0403020202020204" pitchFamily="34" charset="0"/>
              </a:rPr>
              <a:t>-For the </a:t>
            </a:r>
            <a:r>
              <a:rPr lang="en-US" sz="2000" b="1" dirty="0">
                <a:latin typeface="Helvetica Light" panose="020B0403020202020204" pitchFamily="34" charset="0"/>
              </a:rPr>
              <a:t>unix_assignment1.md </a:t>
            </a:r>
            <a:r>
              <a:rPr lang="en-US" sz="2000" dirty="0">
                <a:latin typeface="Helvetica Light" panose="020B0403020202020204" pitchFamily="34" charset="0"/>
              </a:rPr>
              <a:t>and </a:t>
            </a:r>
            <a:r>
              <a:rPr lang="en-US" sz="2000" b="1" dirty="0">
                <a:latin typeface="Helvetica Light" panose="020B0403020202020204" pitchFamily="34" charset="0"/>
              </a:rPr>
              <a:t>unix_assignment2.md </a:t>
            </a:r>
            <a:r>
              <a:rPr lang="en-US" sz="2000" dirty="0">
                <a:latin typeface="Helvetica Light" panose="020B0403020202020204" pitchFamily="34" charset="0"/>
              </a:rPr>
              <a:t>tutorials, you will want to download  </a:t>
            </a:r>
            <a:r>
              <a:rPr lang="en-US" sz="2000" b="1" dirty="0" err="1">
                <a:latin typeface="Helvetica Light" panose="020B0403020202020204" pitchFamily="34" charset="0"/>
              </a:rPr>
              <a:t>sample_passerina.fastq.gz</a:t>
            </a:r>
            <a:r>
              <a:rPr lang="en-US" sz="2000" b="1" dirty="0">
                <a:latin typeface="Helvetica Light" panose="020B0403020202020204" pitchFamily="34" charset="0"/>
              </a:rPr>
              <a:t> </a:t>
            </a:r>
            <a:r>
              <a:rPr lang="en-US" sz="2000" dirty="0">
                <a:latin typeface="Helvetica Light" panose="020B0403020202020204" pitchFamily="34" charset="0"/>
              </a:rPr>
              <a:t>and </a:t>
            </a:r>
            <a:r>
              <a:rPr lang="en-US" sz="2000" b="1" dirty="0" err="1">
                <a:latin typeface="Helvetica Light" panose="020B0403020202020204" pitchFamily="34" charset="0"/>
              </a:rPr>
              <a:t>science.txt</a:t>
            </a:r>
            <a:r>
              <a:rPr lang="en-US" sz="2000" b="1" dirty="0">
                <a:latin typeface="Helvetica Light" panose="020B0403020202020204" pitchFamily="34" charset="0"/>
              </a:rPr>
              <a:t> </a:t>
            </a:r>
            <a:r>
              <a:rPr lang="en-US" sz="2000" dirty="0">
                <a:latin typeface="Helvetica Light" panose="020B0403020202020204" pitchFamily="34" charset="0"/>
              </a:rPr>
              <a:t>from the the course website, under </a:t>
            </a:r>
            <a:r>
              <a:rPr lang="en-US" sz="2000" b="1" dirty="0" err="1">
                <a:latin typeface="Helvetica Light" panose="020B0403020202020204" pitchFamily="34" charset="0"/>
              </a:rPr>
              <a:t>day_one</a:t>
            </a:r>
            <a:r>
              <a:rPr lang="en-US" sz="2000" dirty="0">
                <a:latin typeface="Helvetica Light" panose="020B0403020202020204" pitchFamily="34" charset="0"/>
              </a:rPr>
              <a:t>.</a:t>
            </a:r>
          </a:p>
          <a:p>
            <a:pPr marL="342900" indent="-342900">
              <a:buAutoNum type="arabicPeriod"/>
            </a:pPr>
            <a:endParaRPr lang="en-US" sz="2000" dirty="0">
              <a:latin typeface="Helvetica Light" panose="020B0403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426" y="5187783"/>
            <a:ext cx="83346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b="1" dirty="0">
                <a:latin typeface="Helvetica Light" panose="020B0403020202020204" pitchFamily="34" charset="0"/>
              </a:rPr>
              <a:t>As an alternative introduction </a:t>
            </a:r>
            <a:r>
              <a:rPr lang="en-US" sz="2000" b="1" dirty="0">
                <a:latin typeface="HELVETICA LIGHT" panose="020B0403020202020204" pitchFamily="34" charset="0"/>
              </a:rPr>
              <a:t>to Unix</a:t>
            </a:r>
            <a:r>
              <a:rPr lang="en-US" sz="2000" dirty="0">
                <a:latin typeface="Helvetica Light" panose="020B0403020202020204" pitchFamily="34" charset="0"/>
              </a:rPr>
              <a:t>: Read the </a:t>
            </a:r>
            <a:r>
              <a:rPr lang="en-US" sz="2000" b="1" dirty="0" err="1">
                <a:latin typeface="Helvetica Light" panose="020B0403020202020204" pitchFamily="34" charset="0"/>
              </a:rPr>
              <a:t>unix_buerkle_guide.pdf</a:t>
            </a:r>
            <a:r>
              <a:rPr lang="en-US" sz="2000" b="1" dirty="0">
                <a:latin typeface="Helvetica Light" panose="020B0403020202020204" pitchFamily="34" charset="0"/>
              </a:rPr>
              <a:t> </a:t>
            </a:r>
            <a:r>
              <a:rPr lang="en-US" sz="2000" dirty="0">
                <a:latin typeface="Helvetica Light" panose="020B0403020202020204" pitchFamily="34" charset="0"/>
              </a:rPr>
              <a:t>available under the </a:t>
            </a:r>
            <a:r>
              <a:rPr lang="en-US" sz="2000" b="1" dirty="0" err="1">
                <a:latin typeface="Helvetica Light" panose="020B0403020202020204" pitchFamily="34" charset="0"/>
              </a:rPr>
              <a:t>unix_resources</a:t>
            </a:r>
            <a:r>
              <a:rPr lang="en-US" sz="2000" b="1" dirty="0">
                <a:latin typeface="Helvetica Light" panose="020B0403020202020204" pitchFamily="34" charset="0"/>
              </a:rPr>
              <a:t> </a:t>
            </a:r>
            <a:r>
              <a:rPr lang="en-US" sz="2000" dirty="0">
                <a:latin typeface="Helvetica Light" panose="020B0403020202020204" pitchFamily="34" charset="0"/>
              </a:rPr>
              <a:t>page. This is an excellent primer that covers some of the basic material we will cover during this module. </a:t>
            </a:r>
          </a:p>
        </p:txBody>
      </p:sp>
    </p:spTree>
    <p:extLst>
      <p:ext uri="{BB962C8B-B14F-4D97-AF65-F5344CB8AC3E}">
        <p14:creationId xmlns:p14="http://schemas.microsoft.com/office/powerpoint/2010/main" val="3769884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6518" y="357035"/>
            <a:ext cx="632737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>
                <a:latin typeface="HELVETICA LIGHT" panose="020B0403020202020204" pitchFamily="34" charset="0"/>
              </a:rPr>
              <a:t>Other useful resources for getting started</a:t>
            </a:r>
          </a:p>
          <a:p>
            <a:pPr algn="ctr"/>
            <a:endParaRPr lang="en-US" sz="2600" dirty="0">
              <a:latin typeface="Helvetica Light" panose="020B0403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2612" y="1539920"/>
            <a:ext cx="805877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 Light" panose="020B0403020202020204" pitchFamily="34" charset="0"/>
              </a:rPr>
              <a:t>- Unix cheat sheets, and guides under “</a:t>
            </a:r>
            <a:r>
              <a:rPr lang="en-US" sz="2200" dirty="0" err="1">
                <a:latin typeface="Helvetica Light" panose="020B0403020202020204" pitchFamily="34" charset="0"/>
              </a:rPr>
              <a:t>unix_resources</a:t>
            </a:r>
            <a:r>
              <a:rPr lang="en-US" sz="2200" dirty="0">
                <a:latin typeface="Helvetica Light" panose="020B0403020202020204" pitchFamily="34" charset="0"/>
              </a:rPr>
              <a:t>” on course site</a:t>
            </a:r>
          </a:p>
          <a:p>
            <a:endParaRPr lang="en-US" sz="2200" dirty="0">
              <a:latin typeface="Helvetica Light" panose="020B0403020202020204" pitchFamily="34" charset="0"/>
            </a:endParaRPr>
          </a:p>
          <a:p>
            <a:r>
              <a:rPr lang="en-US" sz="2200" dirty="0">
                <a:latin typeface="Helvetica Light" panose="020B0403020202020204" pitchFamily="34" charset="0"/>
              </a:rPr>
              <a:t>- Useful primer from "Unix and Perl to the Rescue", by </a:t>
            </a:r>
            <a:r>
              <a:rPr lang="en-US" sz="2200" dirty="0" err="1">
                <a:latin typeface="Helvetica Light" panose="020B0403020202020204" pitchFamily="34" charset="0"/>
              </a:rPr>
              <a:t>Bradnam</a:t>
            </a:r>
            <a:r>
              <a:rPr lang="en-US" sz="2200" dirty="0">
                <a:latin typeface="Helvetica Light" panose="020B0403020202020204" pitchFamily="34" charset="0"/>
              </a:rPr>
              <a:t> and Korf. (http://korflab.ucdavis.edu/Unix_and_Perl/current.html)</a:t>
            </a:r>
          </a:p>
          <a:p>
            <a:br>
              <a:rPr lang="en-US" sz="2200" dirty="0">
                <a:latin typeface="Helvetica Light" panose="020B0403020202020204" pitchFamily="34" charset="0"/>
              </a:rPr>
            </a:br>
            <a:r>
              <a:rPr lang="en-US" sz="2200" dirty="0">
                <a:latin typeface="Helvetica Light" panose="020B0403020202020204" pitchFamily="34" charset="0"/>
              </a:rPr>
              <a:t>- Also, please have a look at the excellent tutorial from software carpentry (http://</a:t>
            </a:r>
            <a:r>
              <a:rPr lang="en-US" sz="2200" dirty="0" err="1">
                <a:latin typeface="Helvetica Light" panose="020B0403020202020204" pitchFamily="34" charset="0"/>
              </a:rPr>
              <a:t>swcarpentry.github.io</a:t>
            </a:r>
            <a:r>
              <a:rPr lang="en-US" sz="2200" dirty="0">
                <a:latin typeface="Helvetica Light" panose="020B0403020202020204" pitchFamily="34" charset="0"/>
              </a:rPr>
              <a:t>/shell-novice/). </a:t>
            </a:r>
          </a:p>
        </p:txBody>
      </p:sp>
    </p:spTree>
    <p:extLst>
      <p:ext uri="{BB962C8B-B14F-4D97-AF65-F5344CB8AC3E}">
        <p14:creationId xmlns:p14="http://schemas.microsoft.com/office/powerpoint/2010/main" val="26759060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F196E0-2EC0-734D-8B87-FA5AE9234D75}"/>
              </a:ext>
            </a:extLst>
          </p:cNvPr>
          <p:cNvSpPr txBox="1"/>
          <p:nvPr/>
        </p:nvSpPr>
        <p:spPr>
          <a:xfrm>
            <a:off x="2680296" y="1239520"/>
            <a:ext cx="37834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Helvetica Light" panose="020B0403020202020204" pitchFamily="34" charset="0"/>
              </a:rPr>
              <a:t>Hands on Unix time</a:t>
            </a:r>
          </a:p>
        </p:txBody>
      </p:sp>
    </p:spTree>
    <p:extLst>
      <p:ext uri="{BB962C8B-B14F-4D97-AF65-F5344CB8AC3E}">
        <p14:creationId xmlns:p14="http://schemas.microsoft.com/office/powerpoint/2010/main" val="1172201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38002" y="617250"/>
            <a:ext cx="12747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Helvetica Light" panose="020B0403020202020204" pitchFamily="34" charset="0"/>
              </a:rPr>
              <a:t>Unix II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3200" y="1690062"/>
            <a:ext cx="8940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200" dirty="0">
              <a:latin typeface="Helvetica Light" panose="020B0403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2200" dirty="0">
                <a:latin typeface="Helvetica Light" panose="020B0403020202020204" pitchFamily="34" charset="0"/>
              </a:rPr>
              <a:t>Altering </a:t>
            </a:r>
            <a:r>
              <a:rPr lang="en-US" sz="2200" b="1" dirty="0">
                <a:latin typeface="Helvetica Light" panose="020B0403020202020204" pitchFamily="34" charset="0"/>
              </a:rPr>
              <a:t>.</a:t>
            </a:r>
            <a:r>
              <a:rPr lang="en-US" sz="2200" b="1" dirty="0" err="1">
                <a:latin typeface="Helvetica Light" panose="020B0403020202020204" pitchFamily="34" charset="0"/>
              </a:rPr>
              <a:t>zshrc</a:t>
            </a:r>
            <a:r>
              <a:rPr lang="en-US" sz="2200" b="1" dirty="0">
                <a:latin typeface="Helvetica Light" panose="020B0403020202020204" pitchFamily="34" charset="0"/>
              </a:rPr>
              <a:t> </a:t>
            </a:r>
            <a:r>
              <a:rPr lang="en-US" sz="2200" dirty="0">
                <a:latin typeface="Helvetica Light" panose="020B0403020202020204" pitchFamily="34" charset="0"/>
              </a:rPr>
              <a:t>(or .</a:t>
            </a:r>
            <a:r>
              <a:rPr lang="en-US" sz="2200" dirty="0" err="1">
                <a:latin typeface="Helvetica Light" panose="020B0403020202020204" pitchFamily="34" charset="0"/>
              </a:rPr>
              <a:t>bash_profile</a:t>
            </a:r>
            <a:r>
              <a:rPr lang="en-US" sz="2200" b="1" dirty="0">
                <a:latin typeface="Helvetica Light" panose="020B0403020202020204" pitchFamily="34" charset="0"/>
              </a:rPr>
              <a:t>) </a:t>
            </a:r>
            <a:r>
              <a:rPr lang="en-US" sz="2200" dirty="0">
                <a:latin typeface="Helvetica Light" panose="020B0403020202020204" pitchFamily="34" charset="0"/>
              </a:rPr>
              <a:t>to control terminal behavior for protection and efficiency</a:t>
            </a:r>
          </a:p>
          <a:p>
            <a:pPr marL="285750" indent="-285750">
              <a:buFontTx/>
              <a:buChar char="-"/>
            </a:pPr>
            <a:endParaRPr lang="en-US" sz="2200" dirty="0">
              <a:latin typeface="Helvetica Light" panose="020B0403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2200" dirty="0">
                <a:latin typeface="Helvetica Light" panose="020B0403020202020204" pitchFamily="34" charset="0"/>
              </a:rPr>
              <a:t>Viewing and editing text files (</a:t>
            </a:r>
            <a:r>
              <a:rPr lang="en-US" sz="2200" b="1" dirty="0">
                <a:latin typeface="Helvetica Light" panose="020B0403020202020204" pitchFamily="34" charset="0"/>
              </a:rPr>
              <a:t>less</a:t>
            </a:r>
            <a:r>
              <a:rPr lang="en-US" sz="2200" dirty="0">
                <a:latin typeface="Helvetica Light" panose="020B0403020202020204" pitchFamily="34" charset="0"/>
              </a:rPr>
              <a:t> or </a:t>
            </a:r>
            <a:r>
              <a:rPr lang="en-US" sz="2200" b="1" dirty="0" err="1">
                <a:latin typeface="Helvetica Light" panose="020B0403020202020204" pitchFamily="34" charset="0"/>
              </a:rPr>
              <a:t>bbEdit</a:t>
            </a:r>
            <a:r>
              <a:rPr lang="en-US" sz="2200" dirty="0">
                <a:latin typeface="Helvetica Light" panose="020B0403020202020204" pitchFamily="34" charset="0"/>
              </a:rPr>
              <a:t>/</a:t>
            </a:r>
            <a:r>
              <a:rPr lang="en-US" sz="2200" b="1" dirty="0" err="1">
                <a:latin typeface="Helvetica Light" panose="020B0403020202020204" pitchFamily="34" charset="0"/>
              </a:rPr>
              <a:t>TextWrangler</a:t>
            </a:r>
            <a:r>
              <a:rPr lang="en-US" sz="2200" dirty="0">
                <a:latin typeface="Helvetica Light" panose="020B0403020202020204" pitchFamily="34" charset="0"/>
              </a:rPr>
              <a:t> or </a:t>
            </a:r>
            <a:r>
              <a:rPr lang="en-US" sz="2200" b="1" dirty="0">
                <a:latin typeface="Helvetica Light" panose="020B0403020202020204" pitchFamily="34" charset="0"/>
              </a:rPr>
              <a:t>nano</a:t>
            </a:r>
            <a:r>
              <a:rPr lang="en-US" sz="2200" dirty="0">
                <a:latin typeface="Helvetica Light" panose="020B0403020202020204" pitchFamily="34" charset="0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sz="2200" dirty="0">
              <a:latin typeface="Helvetica Light" panose="020B0403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2200" dirty="0">
                <a:latin typeface="Helvetica Light" panose="020B0403020202020204" pitchFamily="34" charset="0"/>
              </a:rPr>
              <a:t>File compression, decompression</a:t>
            </a:r>
          </a:p>
          <a:p>
            <a:endParaRPr lang="en-US" sz="2200" dirty="0">
              <a:latin typeface="Helvetica Light" panose="020B0403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2200" dirty="0">
                <a:latin typeface="Helvetica Light" panose="020B0403020202020204" pitchFamily="34" charset="0"/>
              </a:rPr>
              <a:t>Using Unix tools to work with some DNA sequencing data</a:t>
            </a:r>
          </a:p>
        </p:txBody>
      </p:sp>
    </p:spTree>
    <p:extLst>
      <p:ext uri="{BB962C8B-B14F-4D97-AF65-F5344CB8AC3E}">
        <p14:creationId xmlns:p14="http://schemas.microsoft.com/office/powerpoint/2010/main" val="30543981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1668" y="173793"/>
            <a:ext cx="7000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Helvetica Light" panose="020B0403020202020204" pitchFamily="34" charset="0"/>
              </a:rPr>
              <a:t>Changing command names with aliases is useful, but risky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97118" y="2066674"/>
            <a:ext cx="3017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Helvetica Light" panose="020B0403020202020204" pitchFamily="34" charset="0"/>
              </a:rPr>
              <a:t>$ alias ls =  “ls –l”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612386" y="2361659"/>
            <a:ext cx="1036116" cy="111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846597" y="2066674"/>
            <a:ext cx="3017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Changes the default behavior of </a:t>
            </a:r>
            <a:r>
              <a:rPr lang="en-US" b="1" dirty="0">
                <a:latin typeface="Helvetica Light" panose="020B0403020202020204" pitchFamily="34" charset="0"/>
              </a:rPr>
              <a:t>ls</a:t>
            </a:r>
            <a:r>
              <a:rPr lang="en-US" dirty="0">
                <a:latin typeface="Helvetica Light" panose="020B0403020202020204" pitchFamily="34" charset="0"/>
              </a:rPr>
              <a:t>, looks useful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9404" y="3696961"/>
            <a:ext cx="3038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Helvetica Light" panose="020B0403020202020204" pitchFamily="34" charset="0"/>
              </a:rPr>
              <a:t>$ alias mv =  “cp”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612386" y="4007442"/>
            <a:ext cx="1036116" cy="111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846597" y="3850849"/>
            <a:ext cx="278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Potentially bad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1851" y="5470103"/>
            <a:ext cx="7569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 Light" panose="020B0403020202020204" pitchFamily="34" charset="0"/>
              </a:rPr>
              <a:t>**Store carefully thought-out aliases in </a:t>
            </a:r>
            <a:r>
              <a:rPr lang="en-US" sz="2200" b="1" dirty="0">
                <a:latin typeface="Helvetica Light" panose="020B0403020202020204" pitchFamily="34" charset="0"/>
              </a:rPr>
              <a:t>.</a:t>
            </a:r>
            <a:r>
              <a:rPr lang="en-US" sz="2200" b="1" dirty="0" err="1">
                <a:latin typeface="Helvetica Light" panose="020B0403020202020204" pitchFamily="34" charset="0"/>
              </a:rPr>
              <a:t>zshrc</a:t>
            </a:r>
            <a:r>
              <a:rPr lang="en-US" sz="2200" b="1" dirty="0">
                <a:latin typeface="Helvetica Light" panose="020B0403020202020204" pitchFamily="34" charset="0"/>
              </a:rPr>
              <a:t> </a:t>
            </a:r>
            <a:r>
              <a:rPr lang="en-US" sz="2200" dirty="0">
                <a:latin typeface="Helvetica Light" panose="020B0403020202020204" pitchFamily="34" charset="0"/>
              </a:rPr>
              <a:t>or</a:t>
            </a:r>
            <a:r>
              <a:rPr lang="en-US" sz="2200" b="1" dirty="0">
                <a:latin typeface="Helvetica Light" panose="020B0403020202020204" pitchFamily="34" charset="0"/>
              </a:rPr>
              <a:t> .</a:t>
            </a:r>
            <a:r>
              <a:rPr lang="en-US" sz="2200" b="1" dirty="0" err="1">
                <a:latin typeface="Helvetica Light" panose="020B0403020202020204" pitchFamily="34" charset="0"/>
              </a:rPr>
              <a:t>bash_profile</a:t>
            </a:r>
            <a:endParaRPr lang="en-US" sz="2200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3856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6379" y="380550"/>
            <a:ext cx="8024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Helvetica Light" panose="020B0403020202020204" pitchFamily="34" charset="0"/>
              </a:rPr>
              <a:t>Removing files or directories </a:t>
            </a:r>
            <a:r>
              <a:rPr lang="en-US" sz="2800" dirty="0">
                <a:solidFill>
                  <a:srgbClr val="FF0000"/>
                </a:solidFill>
                <a:latin typeface="Helvetica Light" panose="020B0403020202020204" pitchFamily="34" charset="0"/>
              </a:rPr>
              <a:t>(</a:t>
            </a:r>
            <a:r>
              <a:rPr lang="en-US" sz="2800" u="sng" dirty="0">
                <a:solidFill>
                  <a:srgbClr val="FF0000"/>
                </a:solidFill>
                <a:latin typeface="Helvetica Light" panose="020B0403020202020204" pitchFamily="34" charset="0"/>
              </a:rPr>
              <a:t>can be dangerous</a:t>
            </a:r>
            <a:r>
              <a:rPr lang="en-US" sz="2800" dirty="0">
                <a:solidFill>
                  <a:srgbClr val="FF0000"/>
                </a:solidFill>
                <a:latin typeface="Helvetica Light" panose="020B0403020202020204" pitchFamily="34" charset="0"/>
              </a:rPr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6454" y="1613221"/>
            <a:ext cx="20730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latin typeface="Helvetica Light" panose="020B0403020202020204" pitchFamily="34" charset="0"/>
              </a:rPr>
              <a:t>$ rm </a:t>
            </a:r>
            <a:r>
              <a:rPr lang="en-US" sz="3000" b="1" dirty="0" err="1">
                <a:latin typeface="Helvetica Light" panose="020B0403020202020204" pitchFamily="34" charset="0"/>
              </a:rPr>
              <a:t>file.txt</a:t>
            </a:r>
            <a:endParaRPr lang="en-US" sz="3000" b="1" dirty="0">
              <a:latin typeface="Helvetica Light" panose="020B0403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6454" y="2614351"/>
            <a:ext cx="8158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Light" panose="020B0403020202020204" pitchFamily="34" charset="0"/>
              </a:rPr>
              <a:t>Will remove file. PERMANENTLY. FOREVER. </a:t>
            </a:r>
          </a:p>
          <a:p>
            <a:endParaRPr lang="en-US" sz="2400" dirty="0">
              <a:latin typeface="Helvetica Light" panose="020B0403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EDF7D9-5AD5-8649-8147-904F0739D901}"/>
              </a:ext>
            </a:extLst>
          </p:cNvPr>
          <p:cNvSpPr/>
          <p:nvPr/>
        </p:nvSpPr>
        <p:spPr>
          <a:xfrm>
            <a:off x="343056" y="5708009"/>
            <a:ext cx="815827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latin typeface="Helvetica Light" panose="020B0403020202020204" pitchFamily="34" charset="0"/>
              </a:rPr>
              <a:t>Recommended</a:t>
            </a:r>
            <a:r>
              <a:rPr lang="en-US" sz="2200" dirty="0">
                <a:latin typeface="Helvetica Light" panose="020B0403020202020204" pitchFamily="34" charset="0"/>
              </a:rPr>
              <a:t>: alter your profile to always call  </a:t>
            </a:r>
            <a:r>
              <a:rPr lang="en-US" sz="2200" b="1" dirty="0">
                <a:latin typeface="Helvetica Light" panose="020B0403020202020204" pitchFamily="34" charset="0"/>
              </a:rPr>
              <a:t>rm –</a:t>
            </a:r>
            <a:r>
              <a:rPr lang="en-US" sz="2200" b="1" dirty="0" err="1">
                <a:latin typeface="Helvetica Light" panose="020B0403020202020204" pitchFamily="34" charset="0"/>
              </a:rPr>
              <a:t>i</a:t>
            </a:r>
            <a:r>
              <a:rPr lang="en-US" sz="2200" b="1" dirty="0">
                <a:latin typeface="Helvetica Light" panose="020B0403020202020204" pitchFamily="34" charset="0"/>
              </a:rPr>
              <a:t> </a:t>
            </a:r>
            <a:r>
              <a:rPr lang="en-US" sz="2200" dirty="0">
                <a:latin typeface="Helvetica Light" panose="020B0403020202020204" pitchFamily="34" charset="0"/>
              </a:rPr>
              <a:t>when typing rm at the command prompt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734734-0D21-724A-8021-7EEEDB275539}"/>
              </a:ext>
            </a:extLst>
          </p:cNvPr>
          <p:cNvSpPr/>
          <p:nvPr/>
        </p:nvSpPr>
        <p:spPr>
          <a:xfrm>
            <a:off x="516454" y="4354374"/>
            <a:ext cx="260199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Helvetica Light" panose="020B0403020202020204" pitchFamily="34" charset="0"/>
              </a:rPr>
              <a:t>$ rm –</a:t>
            </a:r>
            <a:r>
              <a:rPr lang="en-US" sz="2800" b="1" dirty="0" err="1">
                <a:latin typeface="Helvetica Light" panose="020B0403020202020204" pitchFamily="34" charset="0"/>
              </a:rPr>
              <a:t>i</a:t>
            </a:r>
            <a:r>
              <a:rPr lang="en-US" sz="2800" b="1" dirty="0">
                <a:latin typeface="Helvetica Light" panose="020B0403020202020204" pitchFamily="34" charset="0"/>
              </a:rPr>
              <a:t> </a:t>
            </a:r>
            <a:r>
              <a:rPr lang="en-US" sz="2800" b="1" dirty="0" err="1">
                <a:latin typeface="Helvetica Light" panose="020B0403020202020204" pitchFamily="34" charset="0"/>
              </a:rPr>
              <a:t>file.txt</a:t>
            </a:r>
            <a:endParaRPr lang="en-US" sz="2800" b="1" dirty="0">
              <a:latin typeface="Helvetica Light" panose="020B0403020202020204" pitchFamily="34" charset="0"/>
            </a:endParaRPr>
          </a:p>
          <a:p>
            <a:r>
              <a:rPr lang="en-US" sz="2800" b="1" dirty="0">
                <a:latin typeface="Helvetica Light" panose="020B0403020202020204" pitchFamily="34" charset="0"/>
              </a:rPr>
              <a:t>remove </a:t>
            </a:r>
            <a:r>
              <a:rPr lang="en-US" sz="2800" b="1" dirty="0" err="1">
                <a:latin typeface="Helvetica Light" panose="020B0403020202020204" pitchFamily="34" charset="0"/>
              </a:rPr>
              <a:t>file.txt</a:t>
            </a:r>
            <a:r>
              <a:rPr lang="en-US" sz="2800" b="1" dirty="0">
                <a:latin typeface="Helvetica Light" panose="020B0403020202020204" pitchFamily="34" charset="0"/>
              </a:rPr>
              <a:t>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6E3557-AFEB-6C42-B6DB-0BB5D5A43611}"/>
              </a:ext>
            </a:extLst>
          </p:cNvPr>
          <p:cNvSpPr/>
          <p:nvPr/>
        </p:nvSpPr>
        <p:spPr>
          <a:xfrm>
            <a:off x="451435" y="3779942"/>
            <a:ext cx="4378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Helvetica Light" panose="020B0403020202020204" pitchFamily="34" charset="0"/>
              </a:rPr>
              <a:t>Use the </a:t>
            </a:r>
            <a:r>
              <a:rPr lang="en-US" sz="2400" b="1" dirty="0">
                <a:latin typeface="Helvetica Light" panose="020B0403020202020204" pitchFamily="34" charset="0"/>
              </a:rPr>
              <a:t>–</a:t>
            </a:r>
            <a:r>
              <a:rPr lang="en-US" sz="2400" b="1" dirty="0" err="1">
                <a:latin typeface="Helvetica Light" panose="020B0403020202020204" pitchFamily="34" charset="0"/>
              </a:rPr>
              <a:t>i</a:t>
            </a:r>
            <a:r>
              <a:rPr lang="en-US" sz="2400" b="1" dirty="0">
                <a:latin typeface="Helvetica Light" panose="020B0403020202020204" pitchFamily="34" charset="0"/>
              </a:rPr>
              <a:t> </a:t>
            </a:r>
            <a:r>
              <a:rPr lang="en-US" sz="2400" dirty="0">
                <a:latin typeface="Helvetica Light" panose="020B0403020202020204" pitchFamily="34" charset="0"/>
              </a:rPr>
              <a:t>option as protection</a:t>
            </a:r>
          </a:p>
        </p:txBody>
      </p:sp>
    </p:spTree>
    <p:extLst>
      <p:ext uri="{BB962C8B-B14F-4D97-AF65-F5344CB8AC3E}">
        <p14:creationId xmlns:p14="http://schemas.microsoft.com/office/powerpoint/2010/main" val="3514273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1022" y="430286"/>
            <a:ext cx="3861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Helvetica Light" panose="020B0403020202020204" pitchFamily="34" charset="0"/>
              </a:rPr>
              <a:t>.</a:t>
            </a:r>
            <a:r>
              <a:rPr lang="en-US" sz="2800" b="1" dirty="0" err="1">
                <a:latin typeface="Helvetica Light" panose="020B0403020202020204" pitchFamily="34" charset="0"/>
              </a:rPr>
              <a:t>zshrc</a:t>
            </a:r>
            <a:r>
              <a:rPr lang="en-US" sz="2800" b="1" dirty="0">
                <a:latin typeface="Helvetica Light" panose="020B0403020202020204" pitchFamily="34" charset="0"/>
              </a:rPr>
              <a:t> </a:t>
            </a:r>
            <a:r>
              <a:rPr lang="en-US" sz="2800" dirty="0">
                <a:latin typeface="Helvetica Light" panose="020B0403020202020204" pitchFamily="34" charset="0"/>
              </a:rPr>
              <a:t>or</a:t>
            </a:r>
            <a:r>
              <a:rPr lang="en-US" sz="2800" b="1" dirty="0">
                <a:latin typeface="Helvetica Light" panose="020B0403020202020204" pitchFamily="34" charset="0"/>
              </a:rPr>
              <a:t> .</a:t>
            </a:r>
            <a:r>
              <a:rPr lang="en-US" sz="2800" b="1" dirty="0" err="1">
                <a:latin typeface="Helvetica Light" panose="020B0403020202020204" pitchFamily="34" charset="0"/>
              </a:rPr>
              <a:t>bash_profile</a:t>
            </a:r>
            <a:endParaRPr lang="en-US" sz="2800" b="1" dirty="0">
              <a:latin typeface="Helvetica Light" panose="020B0403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7472" y="1649062"/>
            <a:ext cx="857460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 Light" panose="020B0403020202020204" pitchFamily="34" charset="0"/>
              </a:rPr>
              <a:t>- Contains specifications that control the way the terminal works</a:t>
            </a:r>
          </a:p>
          <a:p>
            <a:pPr marL="285750" indent="-285750">
              <a:buFontTx/>
              <a:buChar char="-"/>
            </a:pPr>
            <a:endParaRPr lang="en-US" sz="2200" dirty="0">
              <a:latin typeface="Helvetica Light" panose="020B0403020202020204" pitchFamily="34" charset="0"/>
            </a:endParaRPr>
          </a:p>
          <a:p>
            <a:r>
              <a:rPr lang="en-US" sz="2200" dirty="0">
                <a:latin typeface="Helvetica Light" panose="020B0403020202020204" pitchFamily="34" charset="0"/>
              </a:rPr>
              <a:t>- Aliases allow you to create a customized name for a command, or a set of commands with specified options</a:t>
            </a:r>
          </a:p>
          <a:p>
            <a:pPr marL="285750" indent="-285750">
              <a:buFontTx/>
              <a:buChar char="-"/>
            </a:pPr>
            <a:endParaRPr lang="en-US" sz="2200" dirty="0">
              <a:latin typeface="Helvetica Light" panose="020B0403020202020204" pitchFamily="34" charset="0"/>
            </a:endParaRPr>
          </a:p>
          <a:p>
            <a:r>
              <a:rPr lang="en-US" sz="2200" dirty="0">
                <a:latin typeface="Helvetica Light" panose="020B0403020202020204" pitchFamily="34" charset="0"/>
              </a:rPr>
              <a:t>- Aliases can be set in </a:t>
            </a:r>
            <a:r>
              <a:rPr lang="en-US" sz="2200" b="1" dirty="0">
                <a:latin typeface="Helvetica Light" panose="020B0403020202020204" pitchFamily="34" charset="0"/>
              </a:rPr>
              <a:t>.</a:t>
            </a:r>
            <a:r>
              <a:rPr lang="en-US" sz="2200" b="1" dirty="0" err="1">
                <a:latin typeface="Helvetica Light" panose="020B0403020202020204" pitchFamily="34" charset="0"/>
              </a:rPr>
              <a:t>bash_profile</a:t>
            </a:r>
            <a:r>
              <a:rPr lang="en-US" sz="2200" b="1" dirty="0">
                <a:latin typeface="Helvetica Light" panose="020B0403020202020204" pitchFamily="34" charset="0"/>
              </a:rPr>
              <a:t> </a:t>
            </a:r>
            <a:r>
              <a:rPr lang="en-US" sz="2200" dirty="0">
                <a:latin typeface="Helvetica Light" panose="020B0403020202020204" pitchFamily="34" charset="0"/>
              </a:rPr>
              <a:t>or</a:t>
            </a:r>
            <a:r>
              <a:rPr lang="en-US" sz="2200" b="1" dirty="0">
                <a:latin typeface="Helvetica Light" panose="020B0403020202020204" pitchFamily="34" charset="0"/>
              </a:rPr>
              <a:t> .</a:t>
            </a:r>
            <a:r>
              <a:rPr lang="en-US" sz="2200" b="1" dirty="0" err="1">
                <a:latin typeface="Helvetica Light" panose="020B0403020202020204" pitchFamily="34" charset="0"/>
              </a:rPr>
              <a:t>zshrc</a:t>
            </a:r>
            <a:r>
              <a:rPr lang="en-US" sz="2200" b="1" dirty="0">
                <a:latin typeface="Helvetica Light" panose="020B0403020202020204" pitchFamily="34" charset="0"/>
              </a:rPr>
              <a:t> </a:t>
            </a:r>
            <a:r>
              <a:rPr lang="en-US" sz="2200" dirty="0">
                <a:latin typeface="Helvetica Light" panose="020B0403020202020204" pitchFamily="34" charset="0"/>
              </a:rPr>
              <a:t>(depending on terminal used by your system) to improve efficiency and safeguard against bad consequences.</a:t>
            </a:r>
          </a:p>
          <a:p>
            <a:endParaRPr lang="en-US" sz="2200" dirty="0">
              <a:latin typeface="Helvetica Light" panose="020B0403020202020204" pitchFamily="34" charset="0"/>
            </a:endParaRPr>
          </a:p>
          <a:p>
            <a:r>
              <a:rPr lang="en-US" sz="2200" dirty="0">
                <a:latin typeface="Helvetica Light" panose="020B0403020202020204" pitchFamily="34" charset="0"/>
              </a:rPr>
              <a:t>- As most of you are using new apple mac computers, you will be using the </a:t>
            </a:r>
            <a:r>
              <a:rPr lang="en-US" sz="2200" dirty="0" err="1">
                <a:latin typeface="Helvetica Light" panose="020B0403020202020204" pitchFamily="34" charset="0"/>
              </a:rPr>
              <a:t>zsh</a:t>
            </a:r>
            <a:r>
              <a:rPr lang="en-US" sz="2200" dirty="0">
                <a:latin typeface="Helvetica Light" panose="020B0403020202020204" pitchFamily="34" charset="0"/>
              </a:rPr>
              <a:t> terminal and hence this file will be called </a:t>
            </a:r>
            <a:r>
              <a:rPr lang="en-US" sz="2200" b="1" dirty="0">
                <a:latin typeface="Helvetica Light" panose="020B0403020202020204" pitchFamily="34" charset="0"/>
              </a:rPr>
              <a:t>.</a:t>
            </a:r>
            <a:r>
              <a:rPr lang="en-US" sz="2200" b="1" dirty="0" err="1">
                <a:latin typeface="Helvetica Light" panose="020B0403020202020204" pitchFamily="34" charset="0"/>
              </a:rPr>
              <a:t>zshrc</a:t>
            </a:r>
            <a:endParaRPr lang="en-US" sz="2200" b="1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835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6642" y="522991"/>
            <a:ext cx="738856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latin typeface="HELVETICA LIGHT" panose="020B0403020202020204" pitchFamily="34" charset="0"/>
              </a:rPr>
              <a:t>Human Genome Project (1990- 2003)</a:t>
            </a:r>
          </a:p>
          <a:p>
            <a:r>
              <a:rPr lang="en-US" sz="2600" dirty="0">
                <a:latin typeface="Helvetica Light" panose="020B0403020202020204" pitchFamily="34" charset="0"/>
              </a:rPr>
              <a:t>	</a:t>
            </a:r>
          </a:p>
          <a:p>
            <a:r>
              <a:rPr lang="en-US" sz="2400" dirty="0">
                <a:latin typeface="Helvetica Light" panose="020B0403020202020204" pitchFamily="34" charset="0"/>
              </a:rPr>
              <a:t>	First draft human genome released in 2003.</a:t>
            </a:r>
          </a:p>
          <a:p>
            <a:r>
              <a:rPr lang="en-US" sz="2400" dirty="0">
                <a:latin typeface="Helvetica Light" panose="020B0403020202020204" pitchFamily="34" charset="0"/>
              </a:rPr>
              <a:t>	</a:t>
            </a:r>
          </a:p>
          <a:p>
            <a:r>
              <a:rPr lang="en-US" sz="2400" dirty="0">
                <a:latin typeface="Helvetica Light" panose="020B0403020202020204" pitchFamily="34" charset="0"/>
              </a:rPr>
              <a:t>	- 3,000,000,000 dollars, 13 years, 100s of people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6642" y="3531722"/>
            <a:ext cx="775284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HELVETICA LIGHT" panose="020B0403020202020204" pitchFamily="34" charset="0"/>
              </a:rPr>
              <a:t>De novo whole genome sequencing today</a:t>
            </a:r>
          </a:p>
          <a:p>
            <a:r>
              <a:rPr lang="en-US" sz="3000" dirty="0">
                <a:latin typeface="Helvetica Light" panose="020B0403020202020204" pitchFamily="34" charset="0"/>
              </a:rPr>
              <a:t>	</a:t>
            </a:r>
          </a:p>
          <a:p>
            <a:r>
              <a:rPr lang="en-US" dirty="0">
                <a:latin typeface="Helvetica Light" panose="020B0403020202020204" pitchFamily="34" charset="0"/>
              </a:rPr>
              <a:t>	</a:t>
            </a:r>
            <a:r>
              <a:rPr lang="en-US" sz="2400" dirty="0">
                <a:latin typeface="Helvetica Light" panose="020B0403020202020204" pitchFamily="34" charset="0"/>
              </a:rPr>
              <a:t>- About $25,000 for a genome of a non-model organism</a:t>
            </a:r>
          </a:p>
          <a:p>
            <a:endParaRPr lang="en-US" sz="2400" dirty="0">
              <a:latin typeface="Helvetica Light" panose="020B0403020202020204" pitchFamily="34" charset="0"/>
            </a:endParaRPr>
          </a:p>
          <a:p>
            <a:r>
              <a:rPr lang="en-US" sz="2400" dirty="0">
                <a:latin typeface="Helvetica Light" panose="020B0403020202020204" pitchFamily="34" charset="0"/>
              </a:rPr>
              <a:t>	- Nature 2020: One paper with 350 bird genomes</a:t>
            </a:r>
          </a:p>
        </p:txBody>
      </p:sp>
    </p:spTree>
    <p:extLst>
      <p:ext uri="{BB962C8B-B14F-4D97-AF65-F5344CB8AC3E}">
        <p14:creationId xmlns:p14="http://schemas.microsoft.com/office/powerpoint/2010/main" val="619057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1077" y="51546"/>
            <a:ext cx="823985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latin typeface="Helvetica Light" panose="020B0403020202020204" pitchFamily="34" charset="0"/>
              </a:rPr>
              <a:t>.</a:t>
            </a:r>
            <a:r>
              <a:rPr lang="en-US" sz="2600" b="1" dirty="0" err="1">
                <a:latin typeface="Helvetica Light" panose="020B0403020202020204" pitchFamily="34" charset="0"/>
              </a:rPr>
              <a:t>zshrc</a:t>
            </a:r>
            <a:r>
              <a:rPr lang="en-US" sz="2600" b="1" dirty="0">
                <a:latin typeface="Helvetica Light" panose="020B0403020202020204" pitchFamily="34" charset="0"/>
              </a:rPr>
              <a:t>:</a:t>
            </a:r>
          </a:p>
          <a:p>
            <a:endParaRPr lang="en-US" sz="2200" dirty="0">
              <a:latin typeface="Helvetica Light" panose="020B0403020202020204" pitchFamily="34" charset="0"/>
            </a:endParaRPr>
          </a:p>
          <a:p>
            <a:r>
              <a:rPr lang="en-US" sz="2200" dirty="0">
                <a:latin typeface="Helvetica Light" panose="020B0403020202020204" pitchFamily="34" charset="0"/>
              </a:rPr>
              <a:t>This file resides in your home directory. It is a “hidden” file. The “.” in front of such a file prevents it from being normally listed with </a:t>
            </a:r>
            <a:r>
              <a:rPr lang="en-US" sz="2200" b="1" dirty="0" err="1">
                <a:latin typeface="Helvetica Light" panose="020B0403020202020204" pitchFamily="34" charset="0"/>
              </a:rPr>
              <a:t>ls</a:t>
            </a:r>
            <a:endParaRPr lang="en-US" sz="2200" b="1" dirty="0">
              <a:latin typeface="Helvetica Light" panose="020B0403020202020204" pitchFamily="34" charset="0"/>
            </a:endParaRPr>
          </a:p>
          <a:p>
            <a:endParaRPr lang="en-US" sz="2600" dirty="0">
              <a:latin typeface="Helvetica Light" panose="020B0403020202020204" pitchFamily="34" charset="0"/>
            </a:endParaRPr>
          </a:p>
          <a:p>
            <a:r>
              <a:rPr lang="en-US" sz="2600" b="1" dirty="0">
                <a:latin typeface="Helvetica Light" panose="020B0403020202020204" pitchFamily="34" charset="0"/>
              </a:rPr>
              <a:t>$ less .</a:t>
            </a:r>
            <a:r>
              <a:rPr lang="en-US" sz="2600" b="1" dirty="0" err="1">
                <a:latin typeface="Helvetica Light" panose="020B0403020202020204" pitchFamily="34" charset="0"/>
              </a:rPr>
              <a:t>zshrc</a:t>
            </a:r>
            <a:endParaRPr lang="en-US" sz="2600" b="1" dirty="0">
              <a:latin typeface="Helvetica Light" panose="020B04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CC732-E97E-8648-9475-DD78F944A939}"/>
              </a:ext>
            </a:extLst>
          </p:cNvPr>
          <p:cNvSpPr txBox="1"/>
          <p:nvPr/>
        </p:nvSpPr>
        <p:spPr>
          <a:xfrm>
            <a:off x="260288" y="5216604"/>
            <a:ext cx="86214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Helvetica Light" panose="020B0403020202020204" pitchFamily="34" charset="0"/>
              </a:rPr>
              <a:t>We want to add </a:t>
            </a:r>
            <a:r>
              <a:rPr lang="en-US" sz="2100" b="1" dirty="0">
                <a:latin typeface="Helvetica Light" panose="020B0403020202020204" pitchFamily="34" charset="0"/>
              </a:rPr>
              <a:t>alias</a:t>
            </a:r>
            <a:r>
              <a:rPr lang="en-US" sz="2100" dirty="0">
                <a:latin typeface="Helvetica Light" panose="020B0403020202020204" pitchFamily="34" charset="0"/>
              </a:rPr>
              <a:t> commands to this file in order to make your shell safer and perhaps more useful.</a:t>
            </a:r>
          </a:p>
          <a:p>
            <a:endParaRPr lang="en-US" sz="2100" dirty="0">
              <a:latin typeface="Helvetica Light" panose="020B0403020202020204" pitchFamily="34" charset="0"/>
            </a:endParaRPr>
          </a:p>
          <a:p>
            <a:r>
              <a:rPr lang="en-US" sz="2100" dirty="0">
                <a:latin typeface="Helvetica Light" panose="020B0403020202020204" pitchFamily="34" charset="0"/>
              </a:rPr>
              <a:t>	-for e.g., </a:t>
            </a:r>
            <a:r>
              <a:rPr lang="en-US" sz="2100" b="1" dirty="0">
                <a:latin typeface="Helvetica Light" panose="020B0403020202020204" pitchFamily="34" charset="0"/>
              </a:rPr>
              <a:t>rm</a:t>
            </a:r>
            <a:r>
              <a:rPr lang="en-US" sz="2100" dirty="0">
                <a:latin typeface="Helvetica Light" panose="020B0403020202020204" pitchFamily="34" charset="0"/>
              </a:rPr>
              <a:t> is dangerous with its default behavior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4828E30-6E1D-1B4D-A24D-6EF6A2E91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68" y="2997050"/>
            <a:ext cx="3975832" cy="183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747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7EC60E-BE65-784F-96EC-1F19765E2BF7}"/>
              </a:ext>
            </a:extLst>
          </p:cNvPr>
          <p:cNvSpPr txBox="1"/>
          <p:nvPr/>
        </p:nvSpPr>
        <p:spPr>
          <a:xfrm>
            <a:off x="2354431" y="335196"/>
            <a:ext cx="400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Light" panose="020B0403020202020204" pitchFamily="34" charset="0"/>
              </a:rPr>
              <a:t>.</a:t>
            </a:r>
            <a:r>
              <a:rPr lang="en-US" sz="2800" dirty="0" err="1">
                <a:latin typeface="Helvetica Light" panose="020B0403020202020204" pitchFamily="34" charset="0"/>
              </a:rPr>
              <a:t>zshrc</a:t>
            </a:r>
            <a:r>
              <a:rPr lang="en-US" sz="2800" dirty="0">
                <a:latin typeface="Helvetica Light" panose="020B0403020202020204" pitchFamily="34" charset="0"/>
              </a:rPr>
              <a:t> (or .</a:t>
            </a:r>
            <a:r>
              <a:rPr lang="en-US" sz="2800" dirty="0" err="1">
                <a:latin typeface="Helvetica Light" panose="020B0403020202020204" pitchFamily="34" charset="0"/>
              </a:rPr>
              <a:t>bash_profile</a:t>
            </a:r>
            <a:r>
              <a:rPr lang="en-US" sz="2800" dirty="0">
                <a:latin typeface="Helvetica Light" panose="020B0403020202020204" pitchFamily="34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4E04C9-4DA9-FF4C-B2FA-9D1262C51290}"/>
              </a:ext>
            </a:extLst>
          </p:cNvPr>
          <p:cNvSpPr txBox="1"/>
          <p:nvPr/>
        </p:nvSpPr>
        <p:spPr>
          <a:xfrm>
            <a:off x="284197" y="1467564"/>
            <a:ext cx="86214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 Light" panose="020B0403020202020204" pitchFamily="34" charset="0"/>
              </a:rPr>
              <a:t>Go to the profile section of </a:t>
            </a:r>
            <a:r>
              <a:rPr lang="en-US" sz="2200" b="1" dirty="0" err="1">
                <a:latin typeface="Helvetica Light" panose="020B0403020202020204" pitchFamily="34" charset="0"/>
              </a:rPr>
              <a:t>unixII_primer.md</a:t>
            </a:r>
            <a:r>
              <a:rPr lang="en-US" sz="2200" dirty="0">
                <a:latin typeface="Helvetica Light" panose="020B0403020202020204" pitchFamily="34" charset="0"/>
              </a:rPr>
              <a:t>, follow closely to understand and alter </a:t>
            </a:r>
            <a:r>
              <a:rPr lang="en-US" sz="2200" b="1" dirty="0">
                <a:latin typeface="Helvetica Light" panose="020B0403020202020204" pitchFamily="34" charset="0"/>
              </a:rPr>
              <a:t>.</a:t>
            </a:r>
            <a:r>
              <a:rPr lang="en-US" sz="2200" b="1" dirty="0" err="1">
                <a:latin typeface="Helvetica Light" panose="020B0403020202020204" pitchFamily="34" charset="0"/>
              </a:rPr>
              <a:t>zshrc</a:t>
            </a:r>
            <a:r>
              <a:rPr lang="en-US" sz="2200" b="1" dirty="0">
                <a:latin typeface="Helvetica Light" panose="020B0403020202020204" pitchFamily="34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624E2A-C2DE-7D47-96A6-AEFF47C7FC67}"/>
              </a:ext>
            </a:extLst>
          </p:cNvPr>
          <p:cNvSpPr txBox="1"/>
          <p:nvPr/>
        </p:nvSpPr>
        <p:spPr>
          <a:xfrm>
            <a:off x="284197" y="2846153"/>
            <a:ext cx="848388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 Light" panose="020B0403020202020204" pitchFamily="34" charset="0"/>
              </a:rPr>
              <a:t>If this file doesn’t exist, the simply make it in your home directory and name it </a:t>
            </a:r>
            <a:r>
              <a:rPr lang="en-US" sz="2200" b="1" dirty="0">
                <a:latin typeface="Helvetica Light" panose="020B0403020202020204" pitchFamily="34" charset="0"/>
              </a:rPr>
              <a:t>.</a:t>
            </a:r>
            <a:r>
              <a:rPr lang="en-US" sz="2200" b="1" dirty="0" err="1">
                <a:latin typeface="Helvetica Light" panose="020B0403020202020204" pitchFamily="34" charset="0"/>
              </a:rPr>
              <a:t>zshrc</a:t>
            </a:r>
            <a:r>
              <a:rPr lang="en-US" sz="2200" dirty="0">
                <a:latin typeface="Helvetica Light" panose="020B0403020202020204" pitchFamily="34" charset="0"/>
              </a:rPr>
              <a:t>. </a:t>
            </a:r>
          </a:p>
          <a:p>
            <a:endParaRPr lang="en-US" sz="2200" dirty="0">
              <a:latin typeface="Helvetica Light" panose="020B0403020202020204" pitchFamily="34" charset="0"/>
            </a:endParaRPr>
          </a:p>
          <a:p>
            <a:r>
              <a:rPr lang="en-US" sz="2200" dirty="0">
                <a:latin typeface="Helvetica Light" panose="020B0403020202020204" pitchFamily="34" charset="0"/>
              </a:rPr>
              <a:t>Alternatively, you can download the simple example </a:t>
            </a:r>
            <a:r>
              <a:rPr lang="en-US" sz="2200" b="1" dirty="0">
                <a:latin typeface="Helvetica Light" panose="020B0403020202020204" pitchFamily="34" charset="0"/>
              </a:rPr>
              <a:t>.</a:t>
            </a:r>
            <a:r>
              <a:rPr lang="en-US" sz="2200" b="1" dirty="0" err="1">
                <a:latin typeface="Helvetica Light" panose="020B0403020202020204" pitchFamily="34" charset="0"/>
              </a:rPr>
              <a:t>zshrc</a:t>
            </a:r>
            <a:r>
              <a:rPr lang="en-US" sz="2200" b="1" dirty="0">
                <a:latin typeface="Helvetica Light" panose="020B0403020202020204" pitchFamily="34" charset="0"/>
              </a:rPr>
              <a:t> </a:t>
            </a:r>
            <a:r>
              <a:rPr lang="en-US" sz="2200" dirty="0">
                <a:latin typeface="Helvetica Light" panose="020B0403020202020204" pitchFamily="34" charset="0"/>
              </a:rPr>
              <a:t>file from under </a:t>
            </a:r>
            <a:r>
              <a:rPr lang="en-US" sz="2200" dirty="0" err="1">
                <a:latin typeface="Helvetica Light" panose="020B0403020202020204" pitchFamily="34" charset="0"/>
              </a:rPr>
              <a:t>day_one</a:t>
            </a:r>
            <a:r>
              <a:rPr lang="en-US" sz="2200" dirty="0">
                <a:latin typeface="Helvetica Light" panose="020B0403020202020204" pitchFamily="34" charset="0"/>
              </a:rPr>
              <a:t> on the course page.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CED70D-236A-3F48-B598-1994699887DC}"/>
              </a:ext>
            </a:extLst>
          </p:cNvPr>
          <p:cNvSpPr txBox="1"/>
          <p:nvPr/>
        </p:nvSpPr>
        <p:spPr>
          <a:xfrm>
            <a:off x="284197" y="4827353"/>
            <a:ext cx="84838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 Light" panose="020B0403020202020204" pitchFamily="34" charset="0"/>
              </a:rPr>
              <a:t>To activate, restart terminal application</a:t>
            </a:r>
          </a:p>
        </p:txBody>
      </p:sp>
    </p:spTree>
    <p:extLst>
      <p:ext uri="{BB962C8B-B14F-4D97-AF65-F5344CB8AC3E}">
        <p14:creationId xmlns:p14="http://schemas.microsoft.com/office/powerpoint/2010/main" val="15068800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9-09 at 1.56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370" y="64714"/>
            <a:ext cx="5117630" cy="67274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9778" y="827852"/>
            <a:ext cx="336070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Unix cheat sheet on course webpage under “</a:t>
            </a:r>
            <a:r>
              <a:rPr lang="en-US" dirty="0" err="1">
                <a:latin typeface="Helvetica Light" panose="020B0403020202020204" pitchFamily="34" charset="0"/>
              </a:rPr>
              <a:t>unix_resources</a:t>
            </a:r>
            <a:r>
              <a:rPr lang="en-US" dirty="0">
                <a:latin typeface="Helvetica Light" panose="020B0403020202020204" pitchFamily="34" charset="0"/>
              </a:rPr>
              <a:t>”</a:t>
            </a:r>
          </a:p>
          <a:p>
            <a:endParaRPr lang="en-US" dirty="0">
              <a:latin typeface="Helvetica Light" panose="020B0403020202020204" pitchFamily="34" charset="0"/>
            </a:endParaRPr>
          </a:p>
          <a:p>
            <a:r>
              <a:rPr lang="en-US" dirty="0">
                <a:latin typeface="Helvetica Light" panose="020B0403020202020204" pitchFamily="34" charset="0"/>
              </a:rPr>
              <a:t>I suggest keeping his on hand for now, but being comfortable with most of these commands before working on any computing clusters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9778" y="3802474"/>
            <a:ext cx="30668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There is a similar python cheat sheet in the same location</a:t>
            </a:r>
          </a:p>
        </p:txBody>
      </p:sp>
    </p:spTree>
    <p:extLst>
      <p:ext uri="{BB962C8B-B14F-4D97-AF65-F5344CB8AC3E}">
        <p14:creationId xmlns:p14="http://schemas.microsoft.com/office/powerpoint/2010/main" val="2066692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1838" y="587826"/>
            <a:ext cx="7260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Light" panose="020B0403020202020204" pitchFamily="34" charset="0"/>
              </a:rPr>
              <a:t>When to use a text viewer rather than editor: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6135" y="1935176"/>
            <a:ext cx="835172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200" dirty="0">
                <a:latin typeface="Helvetica Light" panose="020B0403020202020204" pitchFamily="34" charset="0"/>
              </a:rPr>
              <a:t>You might not know which program your computer would ‘automatically’ use to open that file</a:t>
            </a:r>
          </a:p>
          <a:p>
            <a:pPr marL="342900" indent="-342900">
              <a:buAutoNum type="arabicPeriod"/>
            </a:pPr>
            <a:endParaRPr lang="en-US" sz="2200" dirty="0">
              <a:latin typeface="Helvetica Light" panose="020B0403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2200" dirty="0">
                <a:latin typeface="Helvetica Light" panose="020B0403020202020204" pitchFamily="34" charset="0"/>
              </a:rPr>
              <a:t>You don</a:t>
            </a:r>
            <a:r>
              <a:rPr lang="fr-FR" sz="2200" dirty="0">
                <a:latin typeface="Helvetica Light" panose="020B0403020202020204" pitchFamily="34" charset="0"/>
              </a:rPr>
              <a:t>’</a:t>
            </a:r>
            <a:r>
              <a:rPr lang="en-US" sz="2200" dirty="0">
                <a:latin typeface="Helvetica Light" panose="020B0403020202020204" pitchFamily="34" charset="0"/>
              </a:rPr>
              <a:t>t know the size of the file. Big data files will typically be too big to open with one of your text editing programs.</a:t>
            </a:r>
          </a:p>
          <a:p>
            <a:pPr marL="342900" indent="-342900">
              <a:buAutoNum type="arabicPeriod"/>
            </a:pPr>
            <a:endParaRPr lang="en-US" sz="2200" dirty="0">
              <a:latin typeface="Helvetica Light" panose="020B0403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2200" dirty="0">
                <a:latin typeface="Helvetica Light" panose="020B0403020202020204" pitchFamily="34" charset="0"/>
              </a:rPr>
              <a:t>Sometimes you just want to look to understand the structure of file content</a:t>
            </a:r>
          </a:p>
          <a:p>
            <a:pPr marL="342900" indent="-342900">
              <a:buAutoNum type="arabicPeriod"/>
            </a:pPr>
            <a:endParaRPr lang="en-US" sz="2200" dirty="0">
              <a:latin typeface="Helvetica Light" panose="020B0403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2200" dirty="0">
                <a:latin typeface="Helvetica Light" panose="020B0403020202020204" pitchFamily="34" charset="0"/>
              </a:rPr>
              <a:t>When you are sure you don’t want/need to edit</a:t>
            </a:r>
          </a:p>
        </p:txBody>
      </p:sp>
    </p:spTree>
    <p:extLst>
      <p:ext uri="{BB962C8B-B14F-4D97-AF65-F5344CB8AC3E}">
        <p14:creationId xmlns:p14="http://schemas.microsoft.com/office/powerpoint/2010/main" val="22392687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4308" y="410340"/>
            <a:ext cx="6378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Light" panose="020B0403020202020204" pitchFamily="34" charset="0"/>
              </a:rPr>
              <a:t>Editing text files outside of the terminal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2817" y="1065456"/>
            <a:ext cx="813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 Light" panose="020B0403020202020204" pitchFamily="34" charset="0"/>
              </a:rPr>
              <a:t>Text Editors (</a:t>
            </a:r>
            <a:r>
              <a:rPr lang="en-US" b="1" dirty="0" err="1">
                <a:latin typeface="Helvetica Light" panose="020B0403020202020204" pitchFamily="34" charset="0"/>
              </a:rPr>
              <a:t>bbedit</a:t>
            </a:r>
            <a:r>
              <a:rPr lang="en-US" b="1" dirty="0">
                <a:latin typeface="Helvetica Light" panose="020B0403020202020204" pitchFamily="34" charset="0"/>
              </a:rPr>
              <a:t>, VIM, emacs)</a:t>
            </a:r>
            <a:r>
              <a:rPr lang="en-US" dirty="0">
                <a:latin typeface="Helvetica Light" panose="020B0403020202020204" pitchFamily="34" charset="0"/>
              </a:rPr>
              <a:t>: good for working on code because they have syntax recognition.</a:t>
            </a:r>
          </a:p>
        </p:txBody>
      </p:sp>
      <p:pic>
        <p:nvPicPr>
          <p:cNvPr id="5" name="Picture 4" descr="Screen Shot 2014-08-13 at 11.06.4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08" y="1936017"/>
            <a:ext cx="4381500" cy="2921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7608" y="5053880"/>
            <a:ext cx="8220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Helvetica Light" panose="020B0403020202020204" pitchFamily="34" charset="0"/>
            </a:endParaRPr>
          </a:p>
          <a:p>
            <a:r>
              <a:rPr lang="en-US" b="1" dirty="0">
                <a:latin typeface="Helvetica Light" panose="020B0403020202020204" pitchFamily="34" charset="0"/>
              </a:rPr>
              <a:t>$ open </a:t>
            </a:r>
            <a:r>
              <a:rPr lang="en-US" b="1" dirty="0" err="1">
                <a:latin typeface="Helvetica Light" panose="020B0403020202020204" pitchFamily="34" charset="0"/>
              </a:rPr>
              <a:t>simple.sh</a:t>
            </a:r>
            <a:r>
              <a:rPr lang="en-US" b="1" dirty="0">
                <a:latin typeface="Helvetica Light" panose="020B0403020202020204" pitchFamily="34" charset="0"/>
              </a:rPr>
              <a:t>        </a:t>
            </a:r>
            <a:r>
              <a:rPr lang="en-US" dirty="0">
                <a:latin typeface="Helvetica Light" panose="020B0403020202020204" pitchFamily="34" charset="0"/>
              </a:rPr>
              <a:t>OR              </a:t>
            </a:r>
            <a:r>
              <a:rPr lang="en-US" b="1" dirty="0">
                <a:latin typeface="Helvetica Light" panose="020B0403020202020204" pitchFamily="34" charset="0"/>
              </a:rPr>
              <a:t>$ open –a </a:t>
            </a:r>
            <a:r>
              <a:rPr lang="en-US" b="1" dirty="0" err="1">
                <a:latin typeface="Helvetica Light" panose="020B0403020202020204" pitchFamily="34" charset="0"/>
              </a:rPr>
              <a:t>bbedit</a:t>
            </a:r>
            <a:r>
              <a:rPr lang="en-US" b="1" dirty="0">
                <a:latin typeface="Helvetica Light" panose="020B0403020202020204" pitchFamily="34" charset="0"/>
              </a:rPr>
              <a:t> </a:t>
            </a:r>
            <a:r>
              <a:rPr lang="en-US" b="1" dirty="0" err="1">
                <a:latin typeface="Helvetica Light" panose="020B0403020202020204" pitchFamily="34" charset="0"/>
              </a:rPr>
              <a:t>simple.sh</a:t>
            </a:r>
            <a:endParaRPr lang="en-US" b="1" dirty="0">
              <a:latin typeface="Helvetica Light" panose="020B0403020202020204" pitchFamily="34" charset="0"/>
            </a:endParaRPr>
          </a:p>
          <a:p>
            <a:endParaRPr lang="en-US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7390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1053" y="362632"/>
            <a:ext cx="5020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Light" panose="020B0403020202020204" pitchFamily="34" charset="0"/>
              </a:rPr>
              <a:t>Editing text inside the terminal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4404" y="1139844"/>
            <a:ext cx="8156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Light" panose="020B0403020202020204" pitchFamily="34" charset="0"/>
              </a:rPr>
              <a:t>Sometimes it will be easier to edit text files from within the terminal (e.g., when you are connected to a remote server or HPC system)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4407" y="1943411"/>
            <a:ext cx="6992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latin typeface="Helvetica Light" panose="020B0403020202020204" pitchFamily="34" charset="0"/>
              </a:rPr>
              <a:t>nano</a:t>
            </a:r>
            <a:r>
              <a:rPr lang="en-US" sz="2000" dirty="0">
                <a:latin typeface="Helvetica Light" panose="020B0403020202020204" pitchFamily="34" charset="0"/>
              </a:rPr>
              <a:t>: A simple </a:t>
            </a:r>
            <a:r>
              <a:rPr lang="en-US" sz="2000" dirty="0" err="1">
                <a:latin typeface="Helvetica Light" panose="020B0403020202020204" pitchFamily="34" charset="0"/>
              </a:rPr>
              <a:t>unix</a:t>
            </a:r>
            <a:r>
              <a:rPr lang="en-US" sz="2000" dirty="0">
                <a:latin typeface="Helvetica Light" panose="020B0403020202020204" pitchFamily="34" charset="0"/>
              </a:rPr>
              <a:t> text editing program. Learn the basics.</a:t>
            </a:r>
          </a:p>
        </p:txBody>
      </p:sp>
      <p:pic>
        <p:nvPicPr>
          <p:cNvPr id="5" name="Picture 4" descr="Screen Shot 2014-08-13 at 11.17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734" y="2598833"/>
            <a:ext cx="5400270" cy="370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2543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5743" y="393054"/>
            <a:ext cx="8500534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Light" panose="020B0403020202020204" pitchFamily="34" charset="0"/>
              </a:rPr>
              <a:t>A word on line endings:</a:t>
            </a:r>
          </a:p>
          <a:p>
            <a:endParaRPr lang="en-US" sz="2400" dirty="0">
              <a:latin typeface="Helvetica Light" panose="020B0403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200" dirty="0">
                <a:latin typeface="Helvetica Light" panose="020B0403020202020204" pitchFamily="34" charset="0"/>
              </a:rPr>
              <a:t>While working in Unix and Python you will quickly realize that line endings are themselves characters, although they are hidden</a:t>
            </a:r>
          </a:p>
          <a:p>
            <a:pPr marL="457200" indent="-457200">
              <a:buAutoNum type="arabicPeriod"/>
            </a:pPr>
            <a:endParaRPr lang="en-US" sz="2200" dirty="0">
              <a:latin typeface="Helvetica Light" panose="020B0403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200" dirty="0">
                <a:latin typeface="Helvetica Light" panose="020B0403020202020204" pitchFamily="34" charset="0"/>
              </a:rPr>
              <a:t>You nearly always want to use UNIX line endings.</a:t>
            </a:r>
          </a:p>
        </p:txBody>
      </p:sp>
      <p:pic>
        <p:nvPicPr>
          <p:cNvPr id="3" name="Picture 2" descr="Screen Shot 2014-09-08 at 11.43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165" y="3100899"/>
            <a:ext cx="5312349" cy="35996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5743" y="3977381"/>
            <a:ext cx="2151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Text file with Unix line endings, viewed with less</a:t>
            </a:r>
          </a:p>
        </p:txBody>
      </p:sp>
    </p:spTree>
    <p:extLst>
      <p:ext uri="{BB962C8B-B14F-4D97-AF65-F5344CB8AC3E}">
        <p14:creationId xmlns:p14="http://schemas.microsoft.com/office/powerpoint/2010/main" val="250953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9715" y="394206"/>
            <a:ext cx="8031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Light" panose="020B0403020202020204" pitchFamily="34" charset="0"/>
              </a:rPr>
              <a:t>Same file with but with Mac line endings, viewed with </a:t>
            </a:r>
            <a:r>
              <a:rPr lang="en-US" sz="2400" b="1" dirty="0">
                <a:latin typeface="Helvetica Light" panose="020B0403020202020204" pitchFamily="34" charset="0"/>
              </a:rPr>
              <a:t>less</a:t>
            </a:r>
          </a:p>
        </p:txBody>
      </p:sp>
      <p:pic>
        <p:nvPicPr>
          <p:cNvPr id="3" name="Picture 2" descr="Screen Shot 2014-09-08 at 11.44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46" y="1506762"/>
            <a:ext cx="7003884" cy="482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508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42277" y="463070"/>
            <a:ext cx="55258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Light" panose="020B0403020202020204" pitchFamily="34" charset="0"/>
              </a:rPr>
              <a:t>File compression/decompression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55767" y="1747044"/>
            <a:ext cx="4578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Helvetica Light" panose="020B0403020202020204" pitchFamily="34" charset="0"/>
              </a:rPr>
              <a:t>$ </a:t>
            </a:r>
            <a:r>
              <a:rPr lang="en-US" sz="2400" b="1" dirty="0" err="1">
                <a:latin typeface="Helvetica Light" panose="020B0403020202020204" pitchFamily="34" charset="0"/>
              </a:rPr>
              <a:t>gzip</a:t>
            </a:r>
            <a:r>
              <a:rPr lang="en-US" sz="2400" b="1" dirty="0">
                <a:latin typeface="Helvetica Light" panose="020B0403020202020204" pitchFamily="34" charset="0"/>
              </a:rPr>
              <a:t> </a:t>
            </a:r>
            <a:r>
              <a:rPr lang="en-US" sz="2400" b="1" dirty="0" err="1">
                <a:latin typeface="Helvetica Light" panose="020B0403020202020204" pitchFamily="34" charset="0"/>
              </a:rPr>
              <a:t>sample_passerina.fastq</a:t>
            </a:r>
            <a:r>
              <a:rPr lang="en-US" sz="2400" b="1" dirty="0">
                <a:latin typeface="Helvetica Light" panose="020B0403020202020204" pitchFamily="34" charset="0"/>
              </a:rPr>
              <a:t>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40437" y="4259405"/>
            <a:ext cx="5347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Helvetica Light" panose="020B0403020202020204" pitchFamily="34" charset="0"/>
              </a:rPr>
              <a:t>$ </a:t>
            </a:r>
            <a:r>
              <a:rPr lang="en-US" sz="2400" b="1" dirty="0" err="1">
                <a:latin typeface="Helvetica Light" panose="020B0403020202020204" pitchFamily="34" charset="0"/>
              </a:rPr>
              <a:t>gunzip</a:t>
            </a:r>
            <a:r>
              <a:rPr lang="en-US" sz="2400" b="1" dirty="0">
                <a:latin typeface="Helvetica Light" panose="020B0403020202020204" pitchFamily="34" charset="0"/>
              </a:rPr>
              <a:t> </a:t>
            </a:r>
            <a:r>
              <a:rPr lang="en-US" sz="2400" b="1" dirty="0" err="1">
                <a:latin typeface="Helvetica Light" panose="020B0403020202020204" pitchFamily="34" charset="0"/>
              </a:rPr>
              <a:t>sample_passerina.fastq.gz</a:t>
            </a:r>
            <a:r>
              <a:rPr lang="en-US" sz="2400" b="1" dirty="0">
                <a:latin typeface="Helvetica Light" panose="020B0403020202020204" pitchFamily="34" charset="0"/>
              </a:rPr>
              <a:t>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7026" y="2646297"/>
            <a:ext cx="7189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This will compress </a:t>
            </a:r>
            <a:r>
              <a:rPr lang="en-US" b="1" dirty="0" err="1">
                <a:latin typeface="Helvetica Light" panose="020B0403020202020204" pitchFamily="34" charset="0"/>
              </a:rPr>
              <a:t>sample_passerina.fastq</a:t>
            </a:r>
            <a:r>
              <a:rPr lang="en-US" b="1" dirty="0">
                <a:latin typeface="Helvetica Light" panose="020B0403020202020204" pitchFamily="34" charset="0"/>
              </a:rPr>
              <a:t> </a:t>
            </a:r>
            <a:r>
              <a:rPr lang="en-US" dirty="0">
                <a:latin typeface="Helvetica Light" panose="020B0403020202020204" pitchFamily="34" charset="0"/>
              </a:rPr>
              <a:t>and rename it </a:t>
            </a:r>
            <a:r>
              <a:rPr lang="en-US" b="1" dirty="0" err="1">
                <a:latin typeface="Helvetica Light" panose="020B0403020202020204" pitchFamily="34" charset="0"/>
              </a:rPr>
              <a:t>sample_passerina.fastq.gz</a:t>
            </a:r>
            <a:endParaRPr lang="en-US" b="1" dirty="0">
              <a:latin typeface="Helvetica Light" panose="020B0403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5767" y="5350026"/>
            <a:ext cx="7189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This will decompress </a:t>
            </a:r>
            <a:r>
              <a:rPr lang="en-US" dirty="0" err="1">
                <a:latin typeface="Helvetica Light" panose="020B0403020202020204" pitchFamily="34" charset="0"/>
              </a:rPr>
              <a:t>sample_passerina.fastq.gz</a:t>
            </a:r>
            <a:endParaRPr lang="en-US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7157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16296" y="451556"/>
            <a:ext cx="3060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Light" panose="020B0403020202020204" pitchFamily="34" charset="0"/>
              </a:rPr>
              <a:t>What is STDOUT?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0815" y="1561630"/>
            <a:ext cx="737894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When you execute a </a:t>
            </a:r>
            <a:r>
              <a:rPr lang="en-US" dirty="0" err="1">
                <a:latin typeface="Helvetica Light" panose="020B0403020202020204" pitchFamily="34" charset="0"/>
              </a:rPr>
              <a:t>unix</a:t>
            </a:r>
            <a:r>
              <a:rPr lang="en-US" dirty="0">
                <a:latin typeface="Helvetica Light" panose="020B0403020202020204" pitchFamily="34" charset="0"/>
              </a:rPr>
              <a:t> command, this is what prints to the terminal.</a:t>
            </a:r>
          </a:p>
          <a:p>
            <a:endParaRPr lang="en-US" dirty="0">
              <a:latin typeface="Helvetica Light" panose="020B0403020202020204" pitchFamily="34" charset="0"/>
            </a:endParaRPr>
          </a:p>
          <a:p>
            <a:r>
              <a:rPr lang="en-US" dirty="0">
                <a:latin typeface="Helvetica Light" panose="020B0403020202020204" pitchFamily="34" charset="0"/>
              </a:rPr>
              <a:t>For example:</a:t>
            </a:r>
          </a:p>
          <a:p>
            <a:endParaRPr lang="en-US" dirty="0">
              <a:latin typeface="Helvetica Light" panose="020B0403020202020204" pitchFamily="34" charset="0"/>
            </a:endParaRPr>
          </a:p>
          <a:p>
            <a:r>
              <a:rPr lang="en-US" b="1" dirty="0">
                <a:latin typeface="Helvetica Light" panose="020B0403020202020204" pitchFamily="34" charset="0"/>
              </a:rPr>
              <a:t>$ </a:t>
            </a:r>
            <a:r>
              <a:rPr lang="en-US" b="1" dirty="0" err="1">
                <a:latin typeface="Helvetica Light" panose="020B0403020202020204" pitchFamily="34" charset="0"/>
              </a:rPr>
              <a:t>ls</a:t>
            </a:r>
            <a:r>
              <a:rPr lang="en-US" b="1" dirty="0">
                <a:latin typeface="Helvetica Light" panose="020B0403020202020204" pitchFamily="34" charset="0"/>
              </a:rPr>
              <a:t> </a:t>
            </a:r>
          </a:p>
          <a:p>
            <a:r>
              <a:rPr lang="en-US" dirty="0">
                <a:latin typeface="Helvetica Light" panose="020B0403020202020204" pitchFamily="34" charset="0"/>
              </a:rPr>
              <a:t>-STDOUT is the printout of directory contents</a:t>
            </a:r>
          </a:p>
          <a:p>
            <a:endParaRPr lang="en-US" dirty="0">
              <a:latin typeface="Helvetica Light" panose="020B0403020202020204" pitchFamily="34" charset="0"/>
            </a:endParaRPr>
          </a:p>
          <a:p>
            <a:r>
              <a:rPr lang="en-US" b="1" dirty="0">
                <a:latin typeface="Helvetica Light" panose="020B0403020202020204" pitchFamily="34" charset="0"/>
              </a:rPr>
              <a:t>$ tail </a:t>
            </a:r>
            <a:r>
              <a:rPr lang="en-US" b="1" dirty="0" err="1">
                <a:latin typeface="Helvetica Light" panose="020B0403020202020204" pitchFamily="34" charset="0"/>
              </a:rPr>
              <a:t>file.txt</a:t>
            </a:r>
            <a:endParaRPr lang="en-US" b="1" dirty="0">
              <a:latin typeface="Helvetica Light" panose="020B0403020202020204" pitchFamily="34" charset="0"/>
            </a:endParaRPr>
          </a:p>
          <a:p>
            <a:r>
              <a:rPr lang="en-US" dirty="0">
                <a:latin typeface="Helvetica Light" panose="020B0403020202020204" pitchFamily="34" charset="0"/>
              </a:rPr>
              <a:t>-STDOUT will be the last part of that file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0815" y="4973204"/>
            <a:ext cx="6933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We will often want to “</a:t>
            </a:r>
            <a:r>
              <a:rPr lang="en-US" b="1" dirty="0">
                <a:latin typeface="Helvetica Light" panose="020B0403020202020204" pitchFamily="34" charset="0"/>
              </a:rPr>
              <a:t>redirect</a:t>
            </a:r>
            <a:r>
              <a:rPr lang="en-US" dirty="0">
                <a:latin typeface="Helvetica Light" panose="020B0403020202020204" pitchFamily="34" charset="0"/>
              </a:rPr>
              <a:t>” (</a:t>
            </a:r>
            <a:r>
              <a:rPr lang="en-US" b="1" dirty="0">
                <a:latin typeface="Helvetica Light" panose="020B0403020202020204" pitchFamily="34" charset="0"/>
              </a:rPr>
              <a:t>&gt;,&gt;&gt;</a:t>
            </a:r>
            <a:r>
              <a:rPr lang="en-US" dirty="0">
                <a:latin typeface="Helvetica Light" panose="020B0403020202020204" pitchFamily="34" charset="0"/>
              </a:rPr>
              <a:t>) that output to another file or “</a:t>
            </a:r>
            <a:r>
              <a:rPr lang="en-US" b="1" dirty="0">
                <a:latin typeface="Helvetica Light" panose="020B0403020202020204" pitchFamily="34" charset="0"/>
              </a:rPr>
              <a:t>pipe</a:t>
            </a:r>
            <a:r>
              <a:rPr lang="en-US" dirty="0">
                <a:latin typeface="Helvetica Light" panose="020B0403020202020204" pitchFamily="34" charset="0"/>
              </a:rPr>
              <a:t>” (</a:t>
            </a:r>
            <a:r>
              <a:rPr lang="en-US" b="1" dirty="0">
                <a:latin typeface="Helvetica Light" panose="020B0403020202020204" pitchFamily="34" charset="0"/>
              </a:rPr>
              <a:t>|</a:t>
            </a:r>
            <a:r>
              <a:rPr lang="en-US" dirty="0">
                <a:latin typeface="Helvetica Light" panose="020B0403020202020204" pitchFamily="34" charset="0"/>
              </a:rPr>
              <a:t>) it into another program</a:t>
            </a:r>
          </a:p>
        </p:txBody>
      </p:sp>
    </p:spTree>
    <p:extLst>
      <p:ext uri="{BB962C8B-B14F-4D97-AF65-F5344CB8AC3E}">
        <p14:creationId xmlns:p14="http://schemas.microsoft.com/office/powerpoint/2010/main" val="426871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52631" y="621538"/>
            <a:ext cx="6021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Light" panose="020B0403020202020204" pitchFamily="34" charset="0"/>
              </a:rPr>
              <a:t>Big data is relevant for all of science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A87952-7666-CE44-B8FD-A2995626A847}"/>
              </a:ext>
            </a:extLst>
          </p:cNvPr>
          <p:cNvSpPr txBox="1"/>
          <p:nvPr/>
        </p:nvSpPr>
        <p:spPr>
          <a:xfrm>
            <a:off x="300498" y="2228671"/>
            <a:ext cx="8725466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latin typeface="HELVETICA LIGHT" panose="020B0403020202020204" pitchFamily="34" charset="0"/>
              </a:rPr>
              <a:t>Scientists are spending less time generating data</a:t>
            </a:r>
          </a:p>
          <a:p>
            <a:pPr algn="ctr"/>
            <a:endParaRPr lang="en-US" sz="3000" b="1" dirty="0">
              <a:latin typeface="HELVETICA LIGHT" panose="020B0403020202020204" pitchFamily="34" charset="0"/>
            </a:endParaRPr>
          </a:p>
          <a:p>
            <a:pPr algn="ctr"/>
            <a:r>
              <a:rPr lang="en-US" sz="3000" b="1" dirty="0">
                <a:latin typeface="Helvetica Light" panose="020B0403020202020204" pitchFamily="34" charset="0"/>
              </a:rPr>
              <a:t>and</a:t>
            </a:r>
            <a:endParaRPr lang="en-US" sz="3000" b="1" dirty="0">
              <a:latin typeface="HELVETICA LIGHT" panose="020B0403020202020204" pitchFamily="34" charset="0"/>
            </a:endParaRPr>
          </a:p>
          <a:p>
            <a:pPr algn="ctr"/>
            <a:endParaRPr lang="en-US" sz="3000" b="1" dirty="0">
              <a:latin typeface="HELVETICA LIGHT" panose="020B0403020202020204" pitchFamily="34" charset="0"/>
            </a:endParaRPr>
          </a:p>
          <a:p>
            <a:pPr algn="ctr"/>
            <a:r>
              <a:rPr lang="en-US" sz="3000" b="1" dirty="0">
                <a:latin typeface="Helvetica Light" panose="020B0403020202020204" pitchFamily="34" charset="0"/>
              </a:rPr>
              <a:t>more </a:t>
            </a:r>
            <a:r>
              <a:rPr lang="en-US" sz="3000" b="1" dirty="0">
                <a:latin typeface="HELVETICA LIGHT" panose="020B0403020202020204" pitchFamily="34" charset="0"/>
              </a:rPr>
              <a:t>time </a:t>
            </a:r>
            <a:r>
              <a:rPr lang="en-US" sz="3000" b="1" dirty="0">
                <a:latin typeface="Helvetica Light" panose="020B0403020202020204" pitchFamily="34" charset="0"/>
              </a:rPr>
              <a:t>handling and analyzing data</a:t>
            </a:r>
            <a:endParaRPr lang="en-US" sz="3000" b="1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5795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34792" y="640990"/>
            <a:ext cx="7195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 Light" panose="020B0403020202020204" pitchFamily="34" charset="0"/>
              </a:rPr>
              <a:t>Redirection (&gt;,&gt;&gt;)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55260" y="3306552"/>
            <a:ext cx="5516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Helvetica Light" panose="020B0403020202020204" pitchFamily="34" charset="0"/>
              </a:rPr>
              <a:t>$ cat *</a:t>
            </a:r>
            <a:r>
              <a:rPr lang="en-US" sz="2400" b="1" dirty="0" err="1">
                <a:latin typeface="Helvetica Light" panose="020B0403020202020204" pitchFamily="34" charset="0"/>
              </a:rPr>
              <a:t>data.txt</a:t>
            </a:r>
            <a:r>
              <a:rPr lang="en-US" sz="2400" b="1" dirty="0">
                <a:latin typeface="Helvetica Light" panose="020B0403020202020204" pitchFamily="34" charset="0"/>
              </a:rPr>
              <a:t> &gt; </a:t>
            </a:r>
            <a:r>
              <a:rPr lang="en-US" sz="2400" b="1" dirty="0" err="1">
                <a:latin typeface="Helvetica Light" panose="020B0403020202020204" pitchFamily="34" charset="0"/>
              </a:rPr>
              <a:t>loggerdata_alldays.txt</a:t>
            </a:r>
            <a:endParaRPr lang="en-US" sz="2400" b="1" dirty="0">
              <a:latin typeface="Helvetica Light" panose="020B0403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55260" y="4574750"/>
            <a:ext cx="6165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Helvetica Light" panose="020B0403020202020204" pitchFamily="34" charset="0"/>
              </a:rPr>
              <a:t>$ cat </a:t>
            </a:r>
            <a:r>
              <a:rPr lang="en-US" sz="2400" b="1" dirty="0" err="1">
                <a:latin typeface="Helvetica Light" panose="020B0403020202020204" pitchFamily="34" charset="0"/>
              </a:rPr>
              <a:t>newdata.txt</a:t>
            </a:r>
            <a:r>
              <a:rPr lang="en-US" sz="2400" b="1" dirty="0">
                <a:latin typeface="Helvetica Light" panose="020B0403020202020204" pitchFamily="34" charset="0"/>
              </a:rPr>
              <a:t> &gt;&gt; </a:t>
            </a:r>
            <a:r>
              <a:rPr lang="en-US" sz="2400" b="1" dirty="0" err="1">
                <a:latin typeface="Helvetica Light" panose="020B0403020202020204" pitchFamily="34" charset="0"/>
              </a:rPr>
              <a:t>loggerdata_alldays.txt</a:t>
            </a:r>
            <a:endParaRPr lang="en-US" sz="2400" b="1" dirty="0">
              <a:latin typeface="Helvetica Light" panose="020B0403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81945" y="1963308"/>
            <a:ext cx="3996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Helvetica Light" panose="020B0403020202020204" pitchFamily="34" charset="0"/>
              </a:rPr>
              <a:t>$ </a:t>
            </a:r>
            <a:r>
              <a:rPr lang="en-US" sz="2400" b="1" dirty="0" err="1">
                <a:latin typeface="Helvetica Light" panose="020B0403020202020204" pitchFamily="34" charset="0"/>
              </a:rPr>
              <a:t>ls</a:t>
            </a:r>
            <a:r>
              <a:rPr lang="en-US" sz="2400" b="1" dirty="0">
                <a:latin typeface="Helvetica Light" panose="020B0403020202020204" pitchFamily="34" charset="0"/>
              </a:rPr>
              <a:t> &gt; </a:t>
            </a:r>
            <a:r>
              <a:rPr lang="en-US" sz="2400" b="1" dirty="0" err="1">
                <a:latin typeface="Helvetica Light" panose="020B0403020202020204" pitchFamily="34" charset="0"/>
              </a:rPr>
              <a:t>directory_contents.txt</a:t>
            </a:r>
            <a:endParaRPr lang="en-US" sz="2400" b="1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8936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2727" y="328280"/>
            <a:ext cx="5753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Other tools for working with text files: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2465" y="1303867"/>
            <a:ext cx="845820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$ cat </a:t>
            </a:r>
            <a:r>
              <a:rPr lang="en-US" sz="2000" dirty="0" err="1"/>
              <a:t>sample_passerina.fastq</a:t>
            </a:r>
            <a:r>
              <a:rPr lang="en-US" sz="2000" dirty="0"/>
              <a:t>		#prints entire contents to shell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$ cat </a:t>
            </a:r>
            <a:r>
              <a:rPr lang="en-US" sz="2000" dirty="0" err="1"/>
              <a:t>sample_passerina.fastq</a:t>
            </a:r>
            <a:r>
              <a:rPr lang="en-US" sz="2000" dirty="0"/>
              <a:t> | less  	#pipes output to </a:t>
            </a:r>
            <a:r>
              <a:rPr lang="en-US" sz="2000" dirty="0">
                <a:latin typeface="Courier"/>
                <a:cs typeface="Courier"/>
              </a:rPr>
              <a:t>less </a:t>
            </a:r>
            <a:r>
              <a:rPr lang="en-US" sz="2000" dirty="0">
                <a:cs typeface="Courier"/>
              </a:rPr>
              <a:t>(so you will see 														1 page at a time)</a:t>
            </a:r>
            <a:endParaRPr lang="en-US" sz="2000" dirty="0">
              <a:latin typeface="Courier"/>
              <a:cs typeface="Courier"/>
            </a:endParaRP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$ head –n 1000 </a:t>
            </a:r>
            <a:r>
              <a:rPr lang="en-US" sz="2000" dirty="0" err="1"/>
              <a:t>sample_passerina.fastq</a:t>
            </a:r>
            <a:r>
              <a:rPr lang="en-US" sz="2000" dirty="0"/>
              <a:t>		#prints first 1000 lines to shell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$ head –n 1000 </a:t>
            </a:r>
            <a:r>
              <a:rPr lang="en-US" sz="2000" dirty="0" err="1"/>
              <a:t>sample_passerina.fastq</a:t>
            </a:r>
            <a:r>
              <a:rPr lang="en-US" sz="2000" dirty="0"/>
              <a:t> &gt; 10000lines.fastq	#writes the 													first 1000 lines to a new file</a:t>
            </a:r>
          </a:p>
        </p:txBody>
      </p:sp>
    </p:spTree>
    <p:extLst>
      <p:ext uri="{BB962C8B-B14F-4D97-AF65-F5344CB8AC3E}">
        <p14:creationId xmlns:p14="http://schemas.microsoft.com/office/powerpoint/2010/main" val="2014602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9086" y="578056"/>
            <a:ext cx="839176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 Light" panose="020B0403020202020204" pitchFamily="34" charset="0"/>
              </a:rPr>
              <a:t>grep</a:t>
            </a:r>
            <a:r>
              <a:rPr lang="en-US" sz="2800" dirty="0">
                <a:latin typeface="Helvetica Light" panose="020B0403020202020204" pitchFamily="34" charset="0"/>
              </a:rPr>
              <a:t>: regular expression engine, text extraction.</a:t>
            </a:r>
          </a:p>
          <a:p>
            <a:endParaRPr lang="en-US" sz="2400" dirty="0">
              <a:latin typeface="Helvetica Light" panose="020B0403020202020204" pitchFamily="34" charset="0"/>
            </a:endParaRPr>
          </a:p>
          <a:p>
            <a:r>
              <a:rPr lang="en-US" sz="2400" dirty="0">
                <a:latin typeface="Helvetica Light" panose="020B0403020202020204" pitchFamily="34" charset="0"/>
              </a:rPr>
              <a:t>-   </a:t>
            </a:r>
            <a:r>
              <a:rPr lang="en-US" sz="2200" dirty="0">
                <a:latin typeface="Helvetica Light" panose="020B0403020202020204" pitchFamily="34" charset="0"/>
              </a:rPr>
              <a:t>Among the most widely used Unix commands in data science</a:t>
            </a:r>
          </a:p>
          <a:p>
            <a:endParaRPr lang="en-US" sz="2200" dirty="0">
              <a:latin typeface="Helvetica Light" panose="020B04030202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200" dirty="0">
                <a:latin typeface="Helvetica Light" panose="020B0403020202020204" pitchFamily="34" charset="0"/>
              </a:rPr>
              <a:t>Works one line at a time for a given file, fast</a:t>
            </a:r>
          </a:p>
          <a:p>
            <a:pPr marL="342900" indent="-342900">
              <a:buFontTx/>
              <a:buChar char="-"/>
            </a:pPr>
            <a:endParaRPr lang="en-US" sz="2200" dirty="0">
              <a:latin typeface="Helvetica Light" panose="020B04030202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200" dirty="0">
                <a:latin typeface="Helvetica Light" panose="020B0403020202020204" pitchFamily="34" charset="0"/>
              </a:rPr>
              <a:t>Returns lines containing pattern matches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latin typeface="Helvetica Light" panose="020B0403020202020204" pitchFamily="34" charset="0"/>
              </a:rPr>
              <a:t>The pattern can be an exact pattern, or a flexible regular expression, which we will learn about A LOT more when we start learning </a:t>
            </a:r>
            <a:r>
              <a:rPr lang="en-US" sz="2000" dirty="0" err="1">
                <a:latin typeface="Helvetica Light" panose="020B0403020202020204" pitchFamily="34" charset="0"/>
              </a:rPr>
              <a:t>perl</a:t>
            </a:r>
            <a:endParaRPr lang="en-US" sz="2000" dirty="0">
              <a:latin typeface="Helvetica Light" panose="020B0403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9086" y="5008034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 Light" panose="020B0403020202020204" pitchFamily="34" charset="0"/>
              </a:rPr>
              <a:t>$ </a:t>
            </a:r>
            <a:r>
              <a:rPr lang="en-US" b="1" dirty="0" err="1">
                <a:latin typeface="Helvetica Light" panose="020B0403020202020204" pitchFamily="34" charset="0"/>
              </a:rPr>
              <a:t>grep</a:t>
            </a:r>
            <a:r>
              <a:rPr lang="en-US" b="1" dirty="0">
                <a:latin typeface="Helvetica Light" panose="020B0403020202020204" pitchFamily="34" charset="0"/>
              </a:rPr>
              <a:t> apple </a:t>
            </a:r>
            <a:r>
              <a:rPr lang="en-US" b="1" dirty="0" err="1">
                <a:latin typeface="Helvetica Light" panose="020B0403020202020204" pitchFamily="34" charset="0"/>
              </a:rPr>
              <a:t>fruitlist.txt</a:t>
            </a:r>
            <a:endParaRPr lang="en-US" b="1" dirty="0">
              <a:latin typeface="Helvetica Light" panose="020B0403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9855" y="5654835"/>
            <a:ext cx="2410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Will return all lines containing the pattern match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42368" y="4543781"/>
            <a:ext cx="222368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applesauce</a:t>
            </a:r>
          </a:p>
          <a:p>
            <a:r>
              <a:rPr lang="en-US" dirty="0">
                <a:latin typeface="Helvetica Light" panose="020B0403020202020204" pitchFamily="34" charset="0"/>
              </a:rPr>
              <a:t>apple fritters</a:t>
            </a:r>
          </a:p>
          <a:p>
            <a:r>
              <a:rPr lang="en-US" dirty="0">
                <a:latin typeface="Helvetica Light" panose="020B0403020202020204" pitchFamily="34" charset="0"/>
              </a:rPr>
              <a:t>peach ice cream</a:t>
            </a:r>
          </a:p>
          <a:p>
            <a:r>
              <a:rPr lang="en-US" dirty="0">
                <a:latin typeface="Helvetica Light" panose="020B0403020202020204" pitchFamily="34" charset="0"/>
              </a:rPr>
              <a:t>Squash is not a fruit</a:t>
            </a:r>
          </a:p>
          <a:p>
            <a:r>
              <a:rPr lang="en-US" dirty="0">
                <a:latin typeface="Helvetica Light" panose="020B0403020202020204" pitchFamily="34" charset="0"/>
              </a:rPr>
              <a:t>banana</a:t>
            </a:r>
          </a:p>
          <a:p>
            <a:r>
              <a:rPr lang="en-US" dirty="0">
                <a:latin typeface="Helvetica Light" panose="020B0403020202020204" pitchFamily="34" charset="0"/>
              </a:rPr>
              <a:t>scrapple</a:t>
            </a:r>
          </a:p>
          <a:p>
            <a:r>
              <a:rPr lang="en-US" dirty="0">
                <a:latin typeface="Helvetica Light" panose="020B0403020202020204" pitchFamily="34" charset="0"/>
              </a:rPr>
              <a:t>strawberry</a:t>
            </a:r>
          </a:p>
          <a:p>
            <a:r>
              <a:rPr lang="en-US" dirty="0">
                <a:latin typeface="Helvetica Light" panose="020B0403020202020204" pitchFamily="34" charset="0"/>
              </a:rPr>
              <a:t>Apple festival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20074" y="4152152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File contents of </a:t>
            </a:r>
            <a:r>
              <a:rPr lang="en-US" dirty="0" err="1">
                <a:latin typeface="Helvetica Light" panose="020B0403020202020204" pitchFamily="34" charset="0"/>
              </a:rPr>
              <a:t>fruitlist</a:t>
            </a:r>
            <a:r>
              <a:rPr lang="en-US" dirty="0">
                <a:latin typeface="Helvetica Light" panose="020B0403020202020204" pitchFamily="34" charset="0"/>
              </a:rPr>
              <a:t>: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659481" y="4769556"/>
            <a:ext cx="1382887" cy="33866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659481" y="5008034"/>
            <a:ext cx="1382887" cy="22248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659481" y="5444067"/>
            <a:ext cx="1260593" cy="64252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09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3416" y="3250993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 Light" panose="020B0403020202020204" pitchFamily="34" charset="0"/>
              </a:rPr>
              <a:t>$ </a:t>
            </a:r>
            <a:r>
              <a:rPr lang="en-US" b="1" dirty="0" err="1">
                <a:latin typeface="Helvetica Light" panose="020B0403020202020204" pitchFamily="34" charset="0"/>
              </a:rPr>
              <a:t>grep</a:t>
            </a:r>
            <a:r>
              <a:rPr lang="en-US" b="1" dirty="0">
                <a:latin typeface="Helvetica Light" panose="020B0403020202020204" pitchFamily="34" charset="0"/>
              </a:rPr>
              <a:t> –c apple </a:t>
            </a:r>
            <a:r>
              <a:rPr lang="en-US" b="1" dirty="0" err="1">
                <a:latin typeface="Helvetica Light" panose="020B0403020202020204" pitchFamily="34" charset="0"/>
              </a:rPr>
              <a:t>fruitlist.txt</a:t>
            </a:r>
            <a:endParaRPr lang="en-US" b="1" dirty="0">
              <a:latin typeface="Helvetica Light" panose="020B0403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3535" y="3995919"/>
            <a:ext cx="7660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#Will return the COUNT of the number of lines containing the pattern match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9559" y="1560651"/>
            <a:ext cx="4209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 Light" panose="020B0403020202020204" pitchFamily="34" charset="0"/>
              </a:rPr>
              <a:t>$ </a:t>
            </a:r>
            <a:r>
              <a:rPr lang="en-US" b="1" dirty="0" err="1">
                <a:latin typeface="Helvetica Light" panose="020B0403020202020204" pitchFamily="34" charset="0"/>
              </a:rPr>
              <a:t>grep</a:t>
            </a:r>
            <a:r>
              <a:rPr lang="en-US" b="1" dirty="0">
                <a:latin typeface="Helvetica Light" panose="020B0403020202020204" pitchFamily="34" charset="0"/>
              </a:rPr>
              <a:t> apple </a:t>
            </a:r>
            <a:r>
              <a:rPr lang="en-US" b="1" dirty="0" err="1">
                <a:latin typeface="Helvetica Light" panose="020B0403020202020204" pitchFamily="34" charset="0"/>
              </a:rPr>
              <a:t>fruitlist.txt</a:t>
            </a:r>
            <a:r>
              <a:rPr lang="en-US" b="1" dirty="0">
                <a:latin typeface="Helvetica Light" panose="020B0403020202020204" pitchFamily="34" charset="0"/>
              </a:rPr>
              <a:t> &gt; </a:t>
            </a:r>
            <a:r>
              <a:rPr lang="en-US" b="1" dirty="0" err="1">
                <a:latin typeface="Helvetica Light" panose="020B0403020202020204" pitchFamily="34" charset="0"/>
              </a:rPr>
              <a:t>applelines.txt</a:t>
            </a:r>
            <a:endParaRPr lang="en-US" b="1" dirty="0">
              <a:latin typeface="Helvetica Light" panose="020B0403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3535" y="2144497"/>
            <a:ext cx="717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#Will write the lines containing the pattern match to the file “</a:t>
            </a:r>
            <a:r>
              <a:rPr lang="en-US" dirty="0" err="1">
                <a:latin typeface="Helvetica Light" panose="020B0403020202020204" pitchFamily="34" charset="0"/>
              </a:rPr>
              <a:t>applelines.txt</a:t>
            </a:r>
            <a:r>
              <a:rPr lang="en-US" dirty="0">
                <a:latin typeface="Helvetica Light" panose="020B0403020202020204" pitchFamily="34" charset="0"/>
              </a:rPr>
              <a:t>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17788" y="649637"/>
            <a:ext cx="5511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Light" panose="020B0403020202020204" pitchFamily="34" charset="0"/>
              </a:rPr>
              <a:t>$ </a:t>
            </a:r>
            <a:r>
              <a:rPr lang="en-US" sz="2800" dirty="0" err="1">
                <a:latin typeface="Helvetica Light" panose="020B0403020202020204" pitchFamily="34" charset="0"/>
              </a:rPr>
              <a:t>grep</a:t>
            </a:r>
            <a:r>
              <a:rPr lang="en-US" sz="2800" dirty="0">
                <a:latin typeface="Helvetica Light" panose="020B0403020202020204" pitchFamily="34" charset="0"/>
              </a:rPr>
              <a:t> [options] &lt;pattern&gt; &lt;file&gt;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3416" y="4978998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 Light" panose="020B0403020202020204" pitchFamily="34" charset="0"/>
              </a:rPr>
              <a:t>$ </a:t>
            </a:r>
            <a:r>
              <a:rPr lang="en-US" b="1" dirty="0" err="1">
                <a:latin typeface="Helvetica Light" panose="020B0403020202020204" pitchFamily="34" charset="0"/>
              </a:rPr>
              <a:t>grep</a:t>
            </a:r>
            <a:r>
              <a:rPr lang="en-US" b="1" dirty="0">
                <a:latin typeface="Helvetica Light" panose="020B0403020202020204" pitchFamily="34" charset="0"/>
              </a:rPr>
              <a:t> –V apple </a:t>
            </a:r>
            <a:r>
              <a:rPr lang="en-US" b="1" dirty="0" err="1">
                <a:latin typeface="Helvetica Light" panose="020B0403020202020204" pitchFamily="34" charset="0"/>
              </a:rPr>
              <a:t>fruitlist.txt</a:t>
            </a:r>
            <a:endParaRPr lang="en-US" b="1" dirty="0">
              <a:latin typeface="Helvetica Light" panose="020B0403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25935" y="5723924"/>
            <a:ext cx="7660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#Will return the lines that DON</a:t>
            </a:r>
            <a:r>
              <a:rPr lang="fr-FR" dirty="0">
                <a:latin typeface="Helvetica Light" panose="020B0403020202020204" pitchFamily="34" charset="0"/>
              </a:rPr>
              <a:t>’</a:t>
            </a:r>
            <a:r>
              <a:rPr lang="en-US" dirty="0">
                <a:latin typeface="Helvetica Light" panose="020B0403020202020204" pitchFamily="34" charset="0"/>
              </a:rPr>
              <a:t>T match the pattern</a:t>
            </a:r>
          </a:p>
        </p:txBody>
      </p:sp>
    </p:spTree>
    <p:extLst>
      <p:ext uri="{BB962C8B-B14F-4D97-AF65-F5344CB8AC3E}">
        <p14:creationId xmlns:p14="http://schemas.microsoft.com/office/powerpoint/2010/main" val="15791326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89531" y="353662"/>
            <a:ext cx="44855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Helvetica Light" panose="020B0403020202020204" pitchFamily="34" charset="0"/>
              </a:rPr>
              <a:t>Process monitoring/control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0931" y="1545012"/>
            <a:ext cx="894507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Helvetica Light" panose="020B0403020202020204" pitchFamily="34" charset="0"/>
              </a:rPr>
              <a:t>$ top  </a:t>
            </a:r>
            <a:r>
              <a:rPr lang="en-US" sz="2200" dirty="0">
                <a:latin typeface="Helvetica Light" panose="020B0403020202020204" pitchFamily="34" charset="0"/>
              </a:rPr>
              <a:t>	#shows a list of what processes are running on your computer</a:t>
            </a:r>
          </a:p>
          <a:p>
            <a:r>
              <a:rPr lang="en-US" sz="2200" dirty="0">
                <a:latin typeface="Helvetica Light" panose="020B0403020202020204" pitchFamily="34" charset="0"/>
              </a:rPr>
              <a:t>		**quit top with “q”</a:t>
            </a:r>
          </a:p>
          <a:p>
            <a:endParaRPr lang="en-US" sz="2200" dirty="0">
              <a:latin typeface="Helvetica Light" panose="020B0403020202020204" pitchFamily="34" charset="0"/>
            </a:endParaRPr>
          </a:p>
          <a:p>
            <a:r>
              <a:rPr lang="en-US" sz="2200" b="1" dirty="0">
                <a:latin typeface="Helvetica Light" panose="020B0403020202020204" pitchFamily="34" charset="0"/>
              </a:rPr>
              <a:t>$ </a:t>
            </a:r>
            <a:r>
              <a:rPr lang="en-US" sz="2200" b="1" dirty="0" err="1">
                <a:latin typeface="Helvetica Light" panose="020B0403020202020204" pitchFamily="34" charset="0"/>
              </a:rPr>
              <a:t>ps</a:t>
            </a:r>
            <a:r>
              <a:rPr lang="en-US" sz="2200" b="1" dirty="0">
                <a:latin typeface="Helvetica Light" panose="020B0403020202020204" pitchFamily="34" charset="0"/>
              </a:rPr>
              <a:t> aux </a:t>
            </a:r>
            <a:r>
              <a:rPr lang="en-US" sz="2200" dirty="0">
                <a:latin typeface="Helvetica Light" panose="020B0403020202020204" pitchFamily="34" charset="0"/>
              </a:rPr>
              <a:t>	#shows process ids (PID), you can use these with </a:t>
            </a:r>
            <a:r>
              <a:rPr lang="en-US" sz="2200" dirty="0">
                <a:latin typeface="Helvetica Light" panose="020B0403020202020204" pitchFamily="34" charset="0"/>
                <a:cs typeface="Courier"/>
              </a:rPr>
              <a:t>kill</a:t>
            </a:r>
            <a:endParaRPr lang="en-US" sz="2200" dirty="0">
              <a:latin typeface="Helvetica Light" panose="020B0403020202020204" pitchFamily="34" charset="0"/>
            </a:endParaRPr>
          </a:p>
          <a:p>
            <a:endParaRPr lang="en-US" sz="2200" dirty="0">
              <a:latin typeface="Helvetica Light" panose="020B0403020202020204" pitchFamily="34" charset="0"/>
            </a:endParaRPr>
          </a:p>
          <a:p>
            <a:endParaRPr lang="en-US" sz="2200" dirty="0">
              <a:latin typeface="Helvetica Light" panose="020B0403020202020204" pitchFamily="34" charset="0"/>
            </a:endParaRPr>
          </a:p>
          <a:p>
            <a:r>
              <a:rPr lang="en-US" sz="2200" b="1" dirty="0">
                <a:latin typeface="Helvetica Light" panose="020B0403020202020204" pitchFamily="34" charset="0"/>
              </a:rPr>
              <a:t>$ kill </a:t>
            </a:r>
            <a:r>
              <a:rPr lang="en-US" sz="2200" dirty="0">
                <a:latin typeface="Helvetica Light" panose="020B0403020202020204" pitchFamily="34" charset="0"/>
              </a:rPr>
              <a:t>9031 #kills a job with a supplied PID e.g.: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7119" y="5537887"/>
            <a:ext cx="80297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Light" panose="020B0403020202020204" pitchFamily="34" charset="0"/>
              </a:rPr>
              <a:t>Use Ctrl-C to Interrupt a Job running in the shell </a:t>
            </a:r>
          </a:p>
          <a:p>
            <a:endParaRPr lang="en-US" sz="2400" dirty="0">
              <a:latin typeface="Helvetica Light" panose="020B0403020202020204" pitchFamily="34" charset="0"/>
            </a:endParaRPr>
          </a:p>
          <a:p>
            <a:r>
              <a:rPr lang="en-US" sz="2400" dirty="0">
                <a:latin typeface="Helvetica Light" panose="020B0403020202020204" pitchFamily="34" charset="0"/>
              </a:rPr>
              <a:t>Append a "&amp;" to a command to start it in the background </a:t>
            </a:r>
          </a:p>
        </p:txBody>
      </p:sp>
    </p:spTree>
    <p:extLst>
      <p:ext uri="{BB962C8B-B14F-4D97-AF65-F5344CB8AC3E}">
        <p14:creationId xmlns:p14="http://schemas.microsoft.com/office/powerpoint/2010/main" val="219546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BAD4AE-B3DD-924B-B846-DD378B6F400D}"/>
              </a:ext>
            </a:extLst>
          </p:cNvPr>
          <p:cNvSpPr txBox="1"/>
          <p:nvPr/>
        </p:nvSpPr>
        <p:spPr>
          <a:xfrm>
            <a:off x="667565" y="697738"/>
            <a:ext cx="78088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 Light" panose="020B0403020202020204" pitchFamily="34" charset="0"/>
              </a:rPr>
              <a:t>GAIN Module 5</a:t>
            </a:r>
            <a:r>
              <a:rPr lang="en-US" sz="2800" dirty="0">
                <a:latin typeface="Helvetica Light" panose="020B0403020202020204" pitchFamily="34" charset="0"/>
              </a:rPr>
              <a:t>: An introduction to tools to facilitate working with bigger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42AB34-8800-B14C-9278-F249ED4A89FB}"/>
              </a:ext>
            </a:extLst>
          </p:cNvPr>
          <p:cNvSpPr txBox="1"/>
          <p:nvPr/>
        </p:nvSpPr>
        <p:spPr>
          <a:xfrm>
            <a:off x="667563" y="2109133"/>
            <a:ext cx="78088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 Light" panose="020B0403020202020204" pitchFamily="34" charset="0"/>
              </a:rPr>
              <a:t>Unix/Linux </a:t>
            </a:r>
            <a:r>
              <a:rPr lang="en-US" sz="2800" dirty="0">
                <a:latin typeface="Helvetica Light" panose="020B0403020202020204" pitchFamily="34" charset="0"/>
              </a:rPr>
              <a:t>– </a:t>
            </a:r>
            <a:r>
              <a:rPr lang="en-US" sz="2200" dirty="0">
                <a:latin typeface="Helvetica Light" panose="020B0403020202020204" pitchFamily="34" charset="0"/>
              </a:rPr>
              <a:t>operating system which facilitates efficient computation, handling and manipulation of big data, and High Performance Computing.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E658BE-8DE5-524E-8472-20F92D542BD1}"/>
              </a:ext>
            </a:extLst>
          </p:cNvPr>
          <p:cNvSpPr txBox="1"/>
          <p:nvPr/>
        </p:nvSpPr>
        <p:spPr>
          <a:xfrm>
            <a:off x="667564" y="4189393"/>
            <a:ext cx="78088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 Light" panose="020B0403020202020204" pitchFamily="34" charset="0"/>
              </a:rPr>
              <a:t>Python – </a:t>
            </a:r>
            <a:r>
              <a:rPr lang="en-US" sz="2200" dirty="0">
                <a:latin typeface="Helvetica Light" panose="020B0403020202020204" pitchFamily="34" charset="0"/>
              </a:rPr>
              <a:t>interpreted programming language used widely across disciplines in both academia and industry</a:t>
            </a:r>
          </a:p>
        </p:txBody>
      </p:sp>
    </p:spTree>
    <p:extLst>
      <p:ext uri="{BB962C8B-B14F-4D97-AF65-F5344CB8AC3E}">
        <p14:creationId xmlns:p14="http://schemas.microsoft.com/office/powerpoint/2010/main" val="1274026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88141" y="489769"/>
            <a:ext cx="278313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HELVETICA LIGHT" panose="020B0403020202020204" pitchFamily="34" charset="0"/>
              </a:rPr>
              <a:t>Why learn Unix?</a:t>
            </a:r>
          </a:p>
          <a:p>
            <a:endParaRPr lang="en-US" sz="2800" dirty="0">
              <a:latin typeface="Helvetica Light" panose="020B0403020202020204" pitchFamily="34" charset="0"/>
            </a:endParaRPr>
          </a:p>
          <a:p>
            <a:endParaRPr lang="en-US" sz="2800" dirty="0">
              <a:latin typeface="Helvetica Light" panose="020B0403020202020204" pitchFamily="34" charset="0"/>
            </a:endParaRPr>
          </a:p>
          <a:p>
            <a:endParaRPr lang="en-US" sz="2800" dirty="0">
              <a:latin typeface="Helvetica Light" panose="020B0403020202020204" pitchFamily="34" charset="0"/>
            </a:endParaRPr>
          </a:p>
          <a:p>
            <a:endParaRPr lang="en-US" sz="2800" dirty="0">
              <a:latin typeface="Helvetica Light" panose="020B0403020202020204" pitchFamily="34" charset="0"/>
            </a:endParaRPr>
          </a:p>
          <a:p>
            <a:endParaRPr lang="en-US" sz="2800" dirty="0">
              <a:latin typeface="Helvetica Light" panose="020B0403020202020204" pitchFamily="34" charset="0"/>
            </a:endParaRPr>
          </a:p>
          <a:p>
            <a:endParaRPr lang="en-US" sz="2800" dirty="0">
              <a:latin typeface="Helvetica Light" panose="020B0403020202020204" pitchFamily="34" charset="0"/>
            </a:endParaRPr>
          </a:p>
          <a:p>
            <a:endParaRPr lang="en-US" sz="2800" dirty="0">
              <a:latin typeface="Helvetica Light" panose="020B0403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9906" y="1859339"/>
            <a:ext cx="8144187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200" dirty="0">
                <a:latin typeface="Helvetica Light" panose="020B0403020202020204" pitchFamily="34" charset="0"/>
              </a:rPr>
              <a:t>Accessing, manipulating, and moving large data around (around your computer, or among computers).</a:t>
            </a:r>
          </a:p>
          <a:p>
            <a:endParaRPr lang="en-US" sz="2200" dirty="0">
              <a:latin typeface="Helvetica Light" panose="020B0403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2200" dirty="0">
                <a:latin typeface="Helvetica Light" panose="020B0403020202020204" pitchFamily="34" charset="0"/>
              </a:rPr>
              <a:t>Working on remote computers and high-performance computing clusters.</a:t>
            </a:r>
          </a:p>
          <a:p>
            <a:pPr marL="285750" indent="-285750">
              <a:buFontTx/>
              <a:buChar char="-"/>
            </a:pPr>
            <a:endParaRPr lang="en-US" sz="2200" dirty="0">
              <a:latin typeface="Helvetica Light" panose="020B0403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2200" dirty="0">
                <a:latin typeface="Helvetica Light" panose="020B0403020202020204" pitchFamily="34" charset="0"/>
              </a:rPr>
              <a:t>&gt;250,000 built in tools and commands, can be used for efficient scripting of workflow.</a:t>
            </a:r>
          </a:p>
          <a:p>
            <a:endParaRPr lang="en-US" sz="2200" dirty="0">
              <a:latin typeface="Helvetica Light" panose="020B0403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2200" dirty="0">
                <a:latin typeface="Helvetica Light" panose="020B0403020202020204" pitchFamily="34" charset="0"/>
              </a:rPr>
              <a:t>First step at becoming enabled for data science and more generally for data handling and analysis.</a:t>
            </a:r>
          </a:p>
        </p:txBody>
      </p:sp>
    </p:spTree>
    <p:extLst>
      <p:ext uri="{BB962C8B-B14F-4D97-AF65-F5344CB8AC3E}">
        <p14:creationId xmlns:p14="http://schemas.microsoft.com/office/powerpoint/2010/main" val="40743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2552C2-B417-974B-890C-D16E75C0E50B}"/>
              </a:ext>
            </a:extLst>
          </p:cNvPr>
          <p:cNvSpPr txBox="1"/>
          <p:nvPr/>
        </p:nvSpPr>
        <p:spPr>
          <a:xfrm>
            <a:off x="619827" y="1347219"/>
            <a:ext cx="7904346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Helvetica Light" panose="020B0403020202020204" pitchFamily="34" charset="0"/>
              </a:rPr>
              <a:t>- Among the most common languages used in biology and other fields of science. </a:t>
            </a:r>
            <a:r>
              <a:rPr lang="en-US" sz="2100" b="1" dirty="0">
                <a:latin typeface="HELVETICA LIGHT" panose="020B0403020202020204" pitchFamily="34" charset="0"/>
              </a:rPr>
              <a:t>Thus, you will find a lot of documentation, guidance, examples, and opinion on the internet.</a:t>
            </a:r>
          </a:p>
          <a:p>
            <a:endParaRPr lang="en-US" sz="2100" dirty="0">
              <a:latin typeface="Helvetica Light" panose="020B0403020202020204" pitchFamily="34" charset="0"/>
            </a:endParaRPr>
          </a:p>
          <a:p>
            <a:r>
              <a:rPr lang="en-US" sz="2100" dirty="0">
                <a:latin typeface="Helvetica Light" panose="020B0403020202020204" pitchFamily="34" charset="0"/>
              </a:rPr>
              <a:t>- Excellent capabilities for manipulating text, suiting it well to bioinformatics and data science, and pretty much anything else.</a:t>
            </a:r>
          </a:p>
          <a:p>
            <a:endParaRPr lang="en-US" sz="2100" dirty="0">
              <a:latin typeface="Helvetica Light" panose="020B0403020202020204" pitchFamily="34" charset="0"/>
            </a:endParaRPr>
          </a:p>
          <a:p>
            <a:r>
              <a:rPr lang="en-US" sz="2100" dirty="0">
                <a:latin typeface="Helvetica Light" panose="020B0403020202020204" pitchFamily="34" charset="0"/>
              </a:rPr>
              <a:t>- It uses consistent syntax, which makes learning specific code relatively easy.</a:t>
            </a:r>
          </a:p>
          <a:p>
            <a:endParaRPr lang="en-US" sz="2100" dirty="0">
              <a:latin typeface="Helvetica Light" panose="020B0403020202020204" pitchFamily="34" charset="0"/>
            </a:endParaRPr>
          </a:p>
          <a:p>
            <a:r>
              <a:rPr lang="en-US" sz="2100" dirty="0">
                <a:latin typeface="Helvetica Light" panose="020B0403020202020204" pitchFamily="34" charset="0"/>
              </a:rPr>
              <a:t>- It has many built in libraries to facilitate common tasks.</a:t>
            </a:r>
          </a:p>
          <a:p>
            <a:endParaRPr lang="en-US" sz="2100" dirty="0">
              <a:latin typeface="Helvetica Light" panose="020B0403020202020204" pitchFamily="34" charset="0"/>
            </a:endParaRPr>
          </a:p>
          <a:p>
            <a:r>
              <a:rPr lang="en-US" sz="2100" dirty="0">
                <a:latin typeface="Helvetica Light" panose="020B0403020202020204" pitchFamily="34" charset="0"/>
              </a:rPr>
              <a:t>- If you learn this as your first language, it will make learning others much easier.</a:t>
            </a:r>
          </a:p>
          <a:p>
            <a:pPr marL="285750" indent="-285750">
              <a:buFontTx/>
              <a:buChar char="-"/>
            </a:pPr>
            <a:endParaRPr lang="en-US" sz="2100" dirty="0">
              <a:latin typeface="Helvetica Light" panose="020B0403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90A0BE-100F-8D4B-8E93-A878CD443AEF}"/>
              </a:ext>
            </a:extLst>
          </p:cNvPr>
          <p:cNvSpPr/>
          <p:nvPr/>
        </p:nvSpPr>
        <p:spPr>
          <a:xfrm>
            <a:off x="826575" y="464558"/>
            <a:ext cx="31630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HELVETICA LIGHT" panose="020B0403020202020204" pitchFamily="34" charset="0"/>
              </a:rPr>
              <a:t>Why learn Python?</a:t>
            </a:r>
          </a:p>
        </p:txBody>
      </p:sp>
    </p:spTree>
    <p:extLst>
      <p:ext uri="{BB962C8B-B14F-4D97-AF65-F5344CB8AC3E}">
        <p14:creationId xmlns:p14="http://schemas.microsoft.com/office/powerpoint/2010/main" val="34911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4145" y="5023829"/>
            <a:ext cx="8719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Light" panose="020B0403020202020204" pitchFamily="34" charset="0"/>
              </a:rPr>
              <a:t>Information from the first four DNA sequences from a file containing data for 1.5 </a:t>
            </a:r>
            <a:r>
              <a:rPr lang="en-US" sz="2400" b="1" dirty="0">
                <a:latin typeface="HELVETICA LIGHT" panose="020B0403020202020204" pitchFamily="34" charset="0"/>
              </a:rPr>
              <a:t>billion</a:t>
            </a:r>
            <a:r>
              <a:rPr lang="en-US" sz="2400" dirty="0">
                <a:latin typeface="Helvetica Light" panose="020B0403020202020204" pitchFamily="34" charset="0"/>
              </a:rPr>
              <a:t> DNA sequences generated with an Illumina </a:t>
            </a:r>
            <a:r>
              <a:rPr lang="en-US" sz="2400" dirty="0" err="1">
                <a:latin typeface="Helvetica Light" panose="020B0403020202020204" pitchFamily="34" charset="0"/>
              </a:rPr>
              <a:t>NovaSeq</a:t>
            </a:r>
            <a:r>
              <a:rPr lang="en-US" sz="2400" dirty="0">
                <a:latin typeface="Helvetica Light" panose="020B0403020202020204" pitchFamily="34" charset="0"/>
              </a:rPr>
              <a:t> instrument</a:t>
            </a:r>
          </a:p>
        </p:txBody>
      </p:sp>
      <p:pic>
        <p:nvPicPr>
          <p:cNvPr id="3" name="Picture 2" descr="Screen Shot 2014-07-09 at 2.20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07" y="454988"/>
            <a:ext cx="7446263" cy="436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463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53568</TotalTime>
  <Words>3235</Words>
  <Application>Microsoft Macintosh PowerPoint</Application>
  <PresentationFormat>On-screen Show (4:3)</PresentationFormat>
  <Paragraphs>439</Paragraphs>
  <Slides>54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Calibri</vt:lpstr>
      <vt:lpstr>Calibri Light</vt:lpstr>
      <vt:lpstr>Courier</vt:lpstr>
      <vt:lpstr>Helvetica Light</vt:lpstr>
      <vt:lpstr>Helvetica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Nevada Reno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Parchman</dc:creator>
  <cp:lastModifiedBy>Thomas L Parchman</cp:lastModifiedBy>
  <cp:revision>291</cp:revision>
  <dcterms:created xsi:type="dcterms:W3CDTF">2014-07-05T16:36:00Z</dcterms:created>
  <dcterms:modified xsi:type="dcterms:W3CDTF">2021-08-08T14:07:38Z</dcterms:modified>
</cp:coreProperties>
</file>